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025BE-B29E-78A9-8181-C39FE245F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FDB61E-2629-DFF9-AAD5-A9CD1CF2E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8042BC-65D0-085F-9476-594F8DC1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9398E3-174A-5E17-3184-52DE53E4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615DD0-122F-CBED-0DCC-A15CA227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11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16DF8F-1D7A-AF68-B0BC-957425BB2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96C84D-C20B-4A34-13F0-CC6BB7360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39E6BD-6691-F3D5-4E18-B16F9B4F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C04B98-3153-E8F4-0B3E-DEE4976E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753264-86D6-3460-2BFF-9E9381D6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56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BE8D7C-FF6F-BD49-7C93-C8B099CA5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083229-87D3-5DB4-3A2F-438F1A6F0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087258-AF65-6C18-8D75-33F9B779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5DD607-4313-396D-4D87-1492ABDC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48F788-17AD-77E3-8A50-2FEB2633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1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8F8DA-135D-A8B3-0989-3808B7BC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0787B5-1C59-BBF5-2A34-678A139AF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A81359-EAF2-3E64-8E1A-D1E7B9E6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83A442-5EC6-96CD-4596-CA5F32B2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E89313-7046-6AC3-7B78-3083BA8F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4E025-8946-D6C8-FC8C-0FBF96A6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9E9687-4575-85B4-7146-3EE7863E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606F07-0A8E-AE51-58A4-B1FFD14C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D6B286-CB33-31BD-FB93-EB8DA01D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E79276-48E6-62EE-3C8B-FCA82BF6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57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43693-A04E-F784-EFD5-2BCD54CC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EC4A79-8C12-953F-ACB8-36665C4C8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0F9939-B12A-A18A-07D9-93D8BE4BB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682BDC-2E22-BE3A-F31D-5BA3BE83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A0F2D7-7CC2-354E-064A-DD6E39D5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B0970A-70CB-3371-7788-FED77184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35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4C368-291F-98EC-1EF2-0DB108765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EAFD0B-EB00-6423-AA46-1DD950A37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D74529-8ADD-089D-20E9-37258F952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7EE415E-3BB2-DE9F-0673-798231826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8EC219-361B-F198-2173-308A63484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24E57A-7DF3-7366-EC8E-7A69CEF1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4334D1-4715-9C58-3944-4868BF98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D32F509-DA23-6CD2-E3F5-C4DA8BD5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9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4E57C-E074-DA09-3B88-90B299CA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DED1164-C415-167E-E8C9-C7272BA8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9F4552-CEEF-6720-0D30-F8D33AA6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54E6D7-E6FC-051D-7769-8AB97731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2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B7DAB14-85EF-5171-CBCB-086B04B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5117B27-DFAB-538E-D48B-AD5ADA5D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B9E60F8-C1D8-C035-02E0-9E1F4544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57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58446-A159-B319-A307-0E60F920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FE0FC4-C4F2-B6B8-D8B7-2182E5254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B6B997-BA63-D15C-593B-CE3B5452F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AE9E5E-7BDC-1009-6517-81513558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88D5F-B54E-89B9-5EBB-369D4145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4811AA-525D-426C-A364-7AF646D0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50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5C241-855C-312B-95E4-ABE61D92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14EBBE0-2654-7873-751E-6C7281F7C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E87B48-1D68-25F7-51E1-3FAB0F89B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15DDEF-B893-9034-46D7-CA513756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450C51-1B5F-DFE4-1BD6-D90B64B4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19A0C3-9699-F656-6BE1-DDC620F0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33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2CDC1E7-B5D0-47F6-40EE-0D7A204D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F54596-8A0F-FB61-3E7A-D8F2B8289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051F51-CCE4-EE89-B542-99B96AAD7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0CAE5-8300-4A97-9C88-5AF84DA853FA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2A009F-08DE-9DB3-D823-C5D57CD86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2623FD-1CF5-FA5A-5F1A-35C8AA4DF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47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Literatura fantástica:</a:t>
            </a:r>
          </a:p>
          <a:p>
            <a:pPr algn="just"/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sentido amplio, </a:t>
            </a:r>
            <a:r>
              <a:rPr lang="pt-BR" dirty="0" err="1"/>
              <a:t>podría</a:t>
            </a:r>
            <a:r>
              <a:rPr lang="pt-BR" dirty="0"/>
              <a:t> ser pensada como una </a:t>
            </a:r>
            <a:r>
              <a:rPr lang="pt-BR" dirty="0" err="1"/>
              <a:t>modalidad</a:t>
            </a:r>
            <a:r>
              <a:rPr lang="pt-BR" dirty="0"/>
              <a:t> narrativa que problematiza </a:t>
            </a:r>
            <a:r>
              <a:rPr lang="pt-BR" dirty="0" err="1"/>
              <a:t>lo</a:t>
            </a:r>
            <a:r>
              <a:rPr lang="pt-BR" dirty="0"/>
              <a:t> empírico,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conocido</a:t>
            </a:r>
            <a:r>
              <a:rPr lang="pt-BR" dirty="0"/>
              <a:t>, </a:t>
            </a:r>
            <a:r>
              <a:rPr lang="pt-BR" dirty="0" err="1"/>
              <a:t>lo</a:t>
            </a:r>
            <a:r>
              <a:rPr lang="pt-BR" dirty="0"/>
              <a:t> sabido,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ya</a:t>
            </a:r>
            <a:r>
              <a:rPr lang="pt-BR" dirty="0"/>
              <a:t> </a:t>
            </a:r>
            <a:r>
              <a:rPr lang="pt-BR" dirty="0" err="1"/>
              <a:t>aceptado</a:t>
            </a:r>
            <a:r>
              <a:rPr lang="pt-BR" dirty="0"/>
              <a:t>, provocando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efecto</a:t>
            </a:r>
            <a:r>
              <a:rPr lang="pt-BR" dirty="0"/>
              <a:t> de </a:t>
            </a:r>
            <a:r>
              <a:rPr lang="pt-BR" dirty="0" err="1"/>
              <a:t>extrañamiento</a:t>
            </a:r>
            <a:r>
              <a:rPr lang="pt-BR" dirty="0"/>
              <a:t> que da lugar a </a:t>
            </a:r>
            <a:r>
              <a:rPr lang="pt-BR" dirty="0" err="1"/>
              <a:t>las</a:t>
            </a:r>
            <a:r>
              <a:rPr lang="pt-BR" dirty="0"/>
              <a:t> preguntas sobre modos alternativos de </a:t>
            </a:r>
            <a:r>
              <a:rPr lang="pt-BR" dirty="0" err="1"/>
              <a:t>la</a:t>
            </a:r>
            <a:r>
              <a:rPr lang="pt-BR" dirty="0"/>
              <a:t> experiencia. </a:t>
            </a:r>
            <a:r>
              <a:rPr lang="pt-BR" dirty="0" err="1"/>
              <a:t>Lo</a:t>
            </a:r>
            <a:r>
              <a:rPr lang="pt-BR" dirty="0"/>
              <a:t> fantástico </a:t>
            </a:r>
            <a:r>
              <a:rPr lang="pt-BR" dirty="0" err="1"/>
              <a:t>traza</a:t>
            </a:r>
            <a:r>
              <a:rPr lang="pt-BR" dirty="0"/>
              <a:t> una parábola entre </a:t>
            </a:r>
            <a:r>
              <a:rPr lang="pt-BR" dirty="0" err="1"/>
              <a:t>lo</a:t>
            </a:r>
            <a:r>
              <a:rPr lang="pt-BR" dirty="0"/>
              <a:t> misterioso y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aún</a:t>
            </a:r>
            <a:r>
              <a:rPr lang="pt-BR" dirty="0"/>
              <a:t> no </a:t>
            </a:r>
            <a:r>
              <a:rPr lang="pt-BR" dirty="0" err="1"/>
              <a:t>conocido</a:t>
            </a:r>
            <a:r>
              <a:rPr lang="pt-BR" dirty="0"/>
              <a:t> (</a:t>
            </a:r>
            <a:r>
              <a:rPr lang="pt-BR" dirty="0" err="1"/>
              <a:t>restituye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misterio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245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r>
              <a:rPr lang="pt-BR" dirty="0"/>
              <a:t>Condiciones de </a:t>
            </a:r>
            <a:r>
              <a:rPr lang="pt-BR" dirty="0" err="1"/>
              <a:t>la</a:t>
            </a:r>
            <a:r>
              <a:rPr lang="pt-BR" dirty="0"/>
              <a:t> literatura fantástica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La </a:t>
            </a:r>
            <a:r>
              <a:rPr lang="pt-BR" dirty="0" err="1"/>
              <a:t>duda</a:t>
            </a:r>
            <a:r>
              <a:rPr lang="pt-BR" dirty="0"/>
              <a:t> ante um acontecimento aparentemente sobrenatural: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dirty="0"/>
              <a:t>entre </a:t>
            </a:r>
            <a:r>
              <a:rPr lang="pt-BR" dirty="0" err="1"/>
              <a:t>lo</a:t>
            </a:r>
            <a:r>
              <a:rPr lang="pt-BR" dirty="0"/>
              <a:t> real y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ilusorio</a:t>
            </a:r>
            <a:r>
              <a:rPr lang="pt-BR" dirty="0"/>
              <a:t>; entre </a:t>
            </a:r>
            <a:r>
              <a:rPr lang="pt-BR" dirty="0" err="1"/>
              <a:t>lo</a:t>
            </a:r>
            <a:r>
              <a:rPr lang="pt-BR" dirty="0"/>
              <a:t> real y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imaginario</a:t>
            </a:r>
            <a:endParaRPr lang="pt-BR" dirty="0"/>
          </a:p>
          <a:p>
            <a:pPr lvl="1"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La </a:t>
            </a:r>
            <a:r>
              <a:rPr lang="pt-BR" dirty="0" err="1"/>
              <a:t>identificación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lector</a:t>
            </a:r>
            <a:r>
              <a:rPr lang="pt-BR" dirty="0"/>
              <a:t> com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personaje</a:t>
            </a:r>
            <a:r>
              <a:rPr lang="pt-BR" dirty="0"/>
              <a:t> y/o narrador</a:t>
            </a:r>
          </a:p>
          <a:p>
            <a:pPr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La </a:t>
            </a:r>
            <a:r>
              <a:rPr lang="pt-BR" dirty="0" err="1"/>
              <a:t>incompatibilidad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alegoría</a:t>
            </a:r>
            <a:r>
              <a:rPr lang="pt-BR" dirty="0"/>
              <a:t> y </a:t>
            </a:r>
            <a:r>
              <a:rPr lang="pt-BR" dirty="0" err="1"/>
              <a:t>la</a:t>
            </a:r>
            <a:r>
              <a:rPr lang="pt-BR" dirty="0"/>
              <a:t> poesia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El carácter histórico y cultural de </a:t>
            </a:r>
            <a:r>
              <a:rPr lang="pt-BR" dirty="0" err="1"/>
              <a:t>lo</a:t>
            </a:r>
            <a:r>
              <a:rPr lang="pt-BR" dirty="0"/>
              <a:t> fantástico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r"/>
            <a:r>
              <a:rPr lang="pt-BR" dirty="0" err="1"/>
              <a:t>Tzvetan</a:t>
            </a:r>
            <a:r>
              <a:rPr lang="pt-BR" dirty="0"/>
              <a:t> Todorov, </a:t>
            </a:r>
            <a:r>
              <a:rPr lang="pt-BR" i="1" dirty="0" err="1"/>
              <a:t>Introducción</a:t>
            </a:r>
            <a:r>
              <a:rPr lang="pt-BR" i="1" dirty="0"/>
              <a:t> a </a:t>
            </a:r>
            <a:r>
              <a:rPr lang="pt-BR" i="1" dirty="0" err="1"/>
              <a:t>la</a:t>
            </a:r>
            <a:r>
              <a:rPr lang="pt-BR" i="1" dirty="0"/>
              <a:t> literatura fantástica, </a:t>
            </a:r>
            <a:r>
              <a:rPr lang="pt-BR" dirty="0"/>
              <a:t>1972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454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 err="1"/>
              <a:t>Flexibilización</a:t>
            </a:r>
            <a:r>
              <a:rPr lang="pt-BR" dirty="0"/>
              <a:t> de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criterios</a:t>
            </a:r>
            <a:r>
              <a:rPr lang="pt-BR" dirty="0"/>
              <a:t>:</a:t>
            </a:r>
          </a:p>
          <a:p>
            <a:pPr algn="just"/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La </a:t>
            </a:r>
            <a:r>
              <a:rPr lang="pt-BR" dirty="0" err="1"/>
              <a:t>existencia</a:t>
            </a:r>
            <a:r>
              <a:rPr lang="pt-BR" dirty="0"/>
              <a:t> implícita o explícita de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hecho</a:t>
            </a:r>
            <a:r>
              <a:rPr lang="pt-BR" dirty="0"/>
              <a:t> insólito, irreal y/o sus </a:t>
            </a:r>
            <a:r>
              <a:rPr lang="pt-BR" dirty="0" err="1"/>
              <a:t>contrarios</a:t>
            </a:r>
            <a:r>
              <a:rPr lang="pt-BR" dirty="0"/>
              <a:t> (no </a:t>
            </a:r>
            <a:r>
              <a:rPr lang="pt-BR" dirty="0" err="1"/>
              <a:t>limitarse</a:t>
            </a:r>
            <a:r>
              <a:rPr lang="pt-BR" dirty="0"/>
              <a:t>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duda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lector</a:t>
            </a:r>
            <a:r>
              <a:rPr lang="pt-BR" dirty="0"/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La </a:t>
            </a:r>
            <a:r>
              <a:rPr lang="pt-BR" dirty="0" err="1"/>
              <a:t>problematización</a:t>
            </a:r>
            <a:r>
              <a:rPr lang="pt-BR" dirty="0"/>
              <a:t> (fantástico) o no </a:t>
            </a:r>
            <a:r>
              <a:rPr lang="pt-BR" dirty="0" err="1"/>
              <a:t>problematización</a:t>
            </a:r>
            <a:r>
              <a:rPr lang="pt-BR" dirty="0"/>
              <a:t> (</a:t>
            </a:r>
            <a:r>
              <a:rPr lang="pt-BR" dirty="0" err="1"/>
              <a:t>maravilloso</a:t>
            </a:r>
            <a:r>
              <a:rPr lang="pt-BR" dirty="0"/>
              <a:t>) de este contraste;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/>
              <a:t>La literatura fantástica es </a:t>
            </a:r>
            <a:r>
              <a:rPr lang="pt-BR" dirty="0" err="1"/>
              <a:t>pasible</a:t>
            </a:r>
            <a:r>
              <a:rPr lang="pt-BR" dirty="0"/>
              <a:t> de </a:t>
            </a:r>
            <a:r>
              <a:rPr lang="pt-BR" dirty="0" err="1"/>
              <a:t>cruzarse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alegoría</a:t>
            </a:r>
            <a:r>
              <a:rPr lang="pt-BR" dirty="0"/>
              <a:t> y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poesía</a:t>
            </a:r>
            <a:r>
              <a:rPr lang="pt-BR" dirty="0"/>
              <a:t> (géneros híbridos).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r"/>
            <a:r>
              <a:rPr lang="pt-BR" dirty="0"/>
              <a:t>Ana Maria </a:t>
            </a:r>
            <a:r>
              <a:rPr lang="pt-BR" dirty="0" err="1"/>
              <a:t>Barrenechea</a:t>
            </a:r>
            <a:r>
              <a:rPr lang="pt-BR" dirty="0"/>
              <a:t>, </a:t>
            </a:r>
            <a:r>
              <a:rPr lang="pt-BR" dirty="0" err="1"/>
              <a:t>Ensayo</a:t>
            </a:r>
            <a:r>
              <a:rPr lang="pt-BR" dirty="0"/>
              <a:t> para una </a:t>
            </a:r>
            <a:r>
              <a:rPr lang="pt-BR" dirty="0" err="1"/>
              <a:t>tipología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literatura fantástica, 1972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409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 err="1"/>
              <a:t>Lo</a:t>
            </a:r>
            <a:r>
              <a:rPr lang="pt-BR" dirty="0"/>
              <a:t> fantástico se </a:t>
            </a:r>
            <a:r>
              <a:rPr lang="pt-BR" dirty="0" err="1"/>
              <a:t>definiría</a:t>
            </a:r>
            <a:r>
              <a:rPr lang="pt-BR" dirty="0"/>
              <a:t> como </a:t>
            </a:r>
            <a:r>
              <a:rPr lang="pt-BR" dirty="0" err="1"/>
              <a:t>la</a:t>
            </a:r>
            <a:r>
              <a:rPr lang="pt-BR" dirty="0"/>
              <a:t> literatura que presenta </a:t>
            </a:r>
            <a:r>
              <a:rPr lang="pt-BR" dirty="0" err="1"/>
              <a:t>en</a:t>
            </a:r>
            <a:r>
              <a:rPr lang="pt-BR" dirty="0"/>
              <a:t> forma de problemas </a:t>
            </a:r>
            <a:r>
              <a:rPr lang="pt-BR" dirty="0" err="1"/>
              <a:t>hechos</a:t>
            </a:r>
            <a:r>
              <a:rPr lang="pt-BR" dirty="0"/>
              <a:t> a-</a:t>
            </a:r>
            <a:r>
              <a:rPr lang="pt-BR" dirty="0" err="1"/>
              <a:t>normales</a:t>
            </a:r>
            <a:r>
              <a:rPr lang="pt-BR" dirty="0"/>
              <a:t>, a-</a:t>
            </a:r>
            <a:r>
              <a:rPr lang="pt-BR" dirty="0" err="1"/>
              <a:t>naturales</a:t>
            </a:r>
            <a:r>
              <a:rPr lang="pt-BR" dirty="0"/>
              <a:t> o </a:t>
            </a:r>
            <a:r>
              <a:rPr lang="pt-BR" dirty="0" err="1"/>
              <a:t>irreales</a:t>
            </a:r>
            <a:r>
              <a:rPr lang="pt-BR" dirty="0"/>
              <a:t>, </a:t>
            </a:r>
            <a:r>
              <a:rPr lang="pt-BR" dirty="0" err="1"/>
              <a:t>en</a:t>
            </a:r>
            <a:r>
              <a:rPr lang="pt-BR" dirty="0"/>
              <a:t> contraste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hechos</a:t>
            </a:r>
            <a:r>
              <a:rPr lang="pt-BR" dirty="0"/>
              <a:t> </a:t>
            </a:r>
            <a:r>
              <a:rPr lang="pt-BR" dirty="0" err="1"/>
              <a:t>reales</a:t>
            </a:r>
            <a:r>
              <a:rPr lang="pt-BR" dirty="0"/>
              <a:t>, </a:t>
            </a:r>
            <a:r>
              <a:rPr lang="pt-BR" dirty="0" err="1"/>
              <a:t>normales</a:t>
            </a:r>
            <a:r>
              <a:rPr lang="pt-BR" dirty="0"/>
              <a:t> o </a:t>
            </a:r>
            <a:r>
              <a:rPr lang="pt-BR" dirty="0" err="1"/>
              <a:t>naturales</a:t>
            </a:r>
            <a:r>
              <a:rPr lang="pt-BR" dirty="0"/>
              <a:t>. </a:t>
            </a:r>
            <a:r>
              <a:rPr lang="pt-BR" dirty="0" err="1"/>
              <a:t>Pertencen</a:t>
            </a:r>
            <a:r>
              <a:rPr lang="pt-BR" dirty="0"/>
              <a:t> a </a:t>
            </a:r>
            <a:r>
              <a:rPr lang="pt-BR" dirty="0" err="1"/>
              <a:t>ella</a:t>
            </a:r>
            <a:r>
              <a:rPr lang="pt-BR" dirty="0"/>
              <a:t> </a:t>
            </a:r>
            <a:r>
              <a:rPr lang="pt-BR" dirty="0" err="1"/>
              <a:t>las</a:t>
            </a:r>
            <a:r>
              <a:rPr lang="pt-BR" dirty="0"/>
              <a:t> obras que </a:t>
            </a:r>
            <a:r>
              <a:rPr lang="pt-BR" dirty="0" err="1"/>
              <a:t>ponen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centro de </a:t>
            </a:r>
            <a:r>
              <a:rPr lang="pt-BR" dirty="0" err="1"/>
              <a:t>interés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violación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orden</a:t>
            </a:r>
            <a:r>
              <a:rPr lang="pt-BR" dirty="0"/>
              <a:t> terreno, natural o lógico, y por </a:t>
            </a:r>
            <a:r>
              <a:rPr lang="pt-BR" dirty="0" err="1"/>
              <a:t>lo</a:t>
            </a:r>
            <a:r>
              <a:rPr lang="pt-BR" dirty="0"/>
              <a:t> tanto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confrontación</a:t>
            </a:r>
            <a:r>
              <a:rPr lang="pt-BR" dirty="0"/>
              <a:t> de uno u </a:t>
            </a:r>
            <a:r>
              <a:rPr lang="pt-BR" dirty="0" err="1"/>
              <a:t>otro</a:t>
            </a:r>
            <a:r>
              <a:rPr lang="pt-BR" dirty="0"/>
              <a:t> </a:t>
            </a:r>
            <a:r>
              <a:rPr lang="pt-BR" dirty="0" err="1"/>
              <a:t>orden</a:t>
            </a:r>
            <a:r>
              <a:rPr lang="pt-BR" dirty="0"/>
              <a:t> dentro </a:t>
            </a:r>
            <a:r>
              <a:rPr lang="pt-BR" dirty="0" err="1"/>
              <a:t>del</a:t>
            </a:r>
            <a:r>
              <a:rPr lang="pt-BR" dirty="0"/>
              <a:t> texto, </a:t>
            </a:r>
            <a:r>
              <a:rPr lang="pt-BR" dirty="0" err="1"/>
              <a:t>en</a:t>
            </a:r>
            <a:r>
              <a:rPr lang="pt-BR" dirty="0"/>
              <a:t> forma explícita o implícita.</a:t>
            </a:r>
          </a:p>
          <a:p>
            <a:pPr algn="r">
              <a:lnSpc>
                <a:spcPct val="150000"/>
              </a:lnSpc>
            </a:pPr>
            <a:endParaRPr lang="pt-BR" dirty="0"/>
          </a:p>
          <a:p>
            <a:pPr algn="r">
              <a:lnSpc>
                <a:spcPct val="150000"/>
              </a:lnSpc>
            </a:pPr>
            <a:r>
              <a:rPr lang="pt-BR" dirty="0"/>
              <a:t>Ana Maria </a:t>
            </a:r>
            <a:r>
              <a:rPr lang="pt-BR" dirty="0" err="1"/>
              <a:t>Barrenechea</a:t>
            </a:r>
            <a:r>
              <a:rPr lang="pt-BR" dirty="0"/>
              <a:t>, </a:t>
            </a:r>
            <a:r>
              <a:rPr lang="pt-BR" dirty="0" err="1"/>
              <a:t>Ensayo</a:t>
            </a:r>
            <a:r>
              <a:rPr lang="pt-BR" dirty="0"/>
              <a:t> para una </a:t>
            </a:r>
            <a:r>
              <a:rPr lang="pt-BR" dirty="0" err="1"/>
              <a:t>tipología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literatura fantástica, 1972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2832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Cecília</dc:creator>
  <cp:lastModifiedBy>Ana Cecília</cp:lastModifiedBy>
  <cp:revision>2</cp:revision>
  <dcterms:created xsi:type="dcterms:W3CDTF">2023-04-10T17:07:25Z</dcterms:created>
  <dcterms:modified xsi:type="dcterms:W3CDTF">2023-04-10T17:41:53Z</dcterms:modified>
</cp:coreProperties>
</file>