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9" r:id="rId3"/>
    <p:sldId id="264" r:id="rId4"/>
    <p:sldId id="265" r:id="rId5"/>
    <p:sldId id="266" r:id="rId6"/>
    <p:sldId id="267" r:id="rId7"/>
    <p:sldId id="268" r:id="rId8"/>
    <p:sldId id="270" r:id="rId9"/>
    <p:sldId id="271" r:id="rId10"/>
    <p:sldId id="272" r:id="rId11"/>
    <p:sldId id="273" r:id="rId12"/>
    <p:sldId id="274" r:id="rId13"/>
    <p:sldId id="275" r:id="rId14"/>
    <p:sldId id="276" r:id="rId1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D025BE-B29E-78A9-8181-C39FE245F9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2FDB61E-2629-DFF9-AAD5-A9CD1CF2E9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88042BC-65D0-085F-9476-594F8DC11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0CAE5-8300-4A97-9C88-5AF84DA853FA}" type="datetimeFigureOut">
              <a:rPr lang="pt-BR" smtClean="0"/>
              <a:t>24/04/2023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E9398E3-174A-5E17-3184-52DE53E41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4615DD0-122F-CBED-0DCC-A15CA2272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C3CC-F2AD-46D1-810F-D6C4E8C99E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9112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16DF8F-1D7A-AF68-B0BC-957425BB2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596C84D-C20B-4A34-13F0-CC6BB7360F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939E6BD-6691-F3D5-4E18-B16F9B4F4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0CAE5-8300-4A97-9C88-5AF84DA853FA}" type="datetimeFigureOut">
              <a:rPr lang="pt-BR" smtClean="0"/>
              <a:t>24/04/2023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5C04B98-3153-E8F4-0B3E-DEE4976EA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5753264-86D6-3460-2BFF-9E9381D69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C3CC-F2AD-46D1-810F-D6C4E8C99E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7568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2BE8D7C-FF6F-BD49-7C93-C8B099CA54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7083229-87D3-5DB4-3A2F-438F1A6F05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D087258-AF65-6C18-8D75-33F9B779E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0CAE5-8300-4A97-9C88-5AF84DA853FA}" type="datetimeFigureOut">
              <a:rPr lang="pt-BR" smtClean="0"/>
              <a:t>24/04/2023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35DD607-4313-396D-4D87-1492ABDCB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A48F788-17AD-77E3-8A50-2FEB26330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C3CC-F2AD-46D1-810F-D6C4E8C99E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410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28F8DA-135D-A8B3-0989-3808B7BC6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40787B5-1C59-BBF5-2A34-678A139AF3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FA81359-EAF2-3E64-8E1A-D1E7B9E66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0CAE5-8300-4A97-9C88-5AF84DA853FA}" type="datetimeFigureOut">
              <a:rPr lang="pt-BR" smtClean="0"/>
              <a:t>24/04/2023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783A442-5EC6-96CD-4596-CA5F32B25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5E89313-7046-6AC3-7B78-3083BA8F5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C3CC-F2AD-46D1-810F-D6C4E8C99E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82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44E025-8946-D6C8-FC8C-0FBF96A62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D9E9687-4575-85B4-7146-3EE7863E54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2606F07-0A8E-AE51-58A4-B1FFD14CF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0CAE5-8300-4A97-9C88-5AF84DA853FA}" type="datetimeFigureOut">
              <a:rPr lang="pt-BR" smtClean="0"/>
              <a:t>24/04/2023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9D6B286-CB33-31BD-FB93-EB8DA01DE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7E79276-48E6-62EE-3C8B-FCA82BF69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C3CC-F2AD-46D1-810F-D6C4E8C99E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2571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E43693-A04E-F784-EFD5-2BCD54CC2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AEC4A79-8C12-953F-ACB8-36665C4C80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F0F9939-B12A-A18A-07D9-93D8BE4BBB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F682BDC-2E22-BE3A-F31D-5BA3BE839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0CAE5-8300-4A97-9C88-5AF84DA853FA}" type="datetimeFigureOut">
              <a:rPr lang="pt-BR" smtClean="0"/>
              <a:t>24/04/2023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7A0F2D7-7CC2-354E-064A-DD6E39D51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7B0970A-70CB-3371-7788-FED771848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C3CC-F2AD-46D1-810F-D6C4E8C99E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7358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E4C368-291F-98EC-1EF2-0DB108765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AEAFD0B-EB00-6423-AA46-1DD950A37B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4D74529-8ADD-089D-20E9-37258F9527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77EE415E-3BB2-DE9F-0673-7982318263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18EC219-361B-F198-2173-308A634849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824E57A-7DF3-7366-EC8E-7A69CEF17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0CAE5-8300-4A97-9C88-5AF84DA853FA}" type="datetimeFigureOut">
              <a:rPr lang="pt-BR" smtClean="0"/>
              <a:t>24/04/2023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B4334D1-4715-9C58-3944-4868BF988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D32F509-DA23-6CD2-E3F5-C4DA8BD51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C3CC-F2AD-46D1-810F-D6C4E8C99E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89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04E57C-E074-DA09-3B88-90B299CAA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DED1164-C415-167E-E8C9-C7272BA89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0CAE5-8300-4A97-9C88-5AF84DA853FA}" type="datetimeFigureOut">
              <a:rPr lang="pt-BR" smtClean="0"/>
              <a:t>24/04/2023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49F4552-CEEF-6720-0D30-F8D33AA6D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554E6D7-E6FC-051D-7769-8AB977318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C3CC-F2AD-46D1-810F-D6C4E8C99E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3218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B7DAB14-85EF-5171-CBCB-086B04B14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0CAE5-8300-4A97-9C88-5AF84DA853FA}" type="datetimeFigureOut">
              <a:rPr lang="pt-BR" smtClean="0"/>
              <a:t>24/04/2023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5117B27-DFAB-538E-D48B-AD5ADA5DA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B9E60F8-C1D8-C035-02E0-9E1F45446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C3CC-F2AD-46D1-810F-D6C4E8C99E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7570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658446-A159-B319-A307-0E60F9202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FE0FC4-C4F2-B6B8-D8B7-2182E5254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FB6B997-BA63-D15C-593B-CE3B5452F3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EAE9E5E-7BDC-1009-6517-81513558B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0CAE5-8300-4A97-9C88-5AF84DA853FA}" type="datetimeFigureOut">
              <a:rPr lang="pt-BR" smtClean="0"/>
              <a:t>24/04/2023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F788D5F-B54E-89B9-5EBB-369D41452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E4811AA-525D-426C-A364-7AF646D06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C3CC-F2AD-46D1-810F-D6C4E8C99E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9505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B5C241-855C-312B-95E4-ABE61D924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14EBBE0-2654-7873-751E-6C7281F7C4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AE87B48-1D68-25F7-51E1-3FAB0F89B6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315DDEF-B893-9034-46D7-CA513756D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0CAE5-8300-4A97-9C88-5AF84DA853FA}" type="datetimeFigureOut">
              <a:rPr lang="pt-BR" smtClean="0"/>
              <a:t>24/04/2023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1450C51-1B5F-DFE4-1BD6-D90B64B40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A19A0C3-9699-F656-6BE1-DDC620F04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C3CC-F2AD-46D1-810F-D6C4E8C99E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5336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62CDC1E7-B5D0-47F6-40EE-0D7A204DA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AF54596-8A0F-FB61-3E7A-D8F2B82897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E051F51-CCE4-EE89-B542-99B96AAD76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0CAE5-8300-4A97-9C88-5AF84DA853FA}" type="datetimeFigureOut">
              <a:rPr lang="pt-BR" smtClean="0"/>
              <a:t>24/04/2023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C2A009F-08DE-9DB3-D823-C5D57CD86D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62623FD-1CF5-FA5A-5F1A-35C8AA4DF0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BC3CC-F2AD-46D1-810F-D6C4E8C99E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1471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DBF50104-D1C9-FA07-AB2E-6D810DB2AF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071" y="389965"/>
            <a:ext cx="11443447" cy="6010835"/>
          </a:xfrm>
          <a:ln w="762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endParaRPr lang="es-419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pt-BR" dirty="0"/>
              <a:t>Gabriel García Márquez</a:t>
            </a:r>
          </a:p>
          <a:p>
            <a:pPr algn="just">
              <a:spcBef>
                <a:spcPts val="0"/>
              </a:spcBef>
            </a:pPr>
            <a:endParaRPr lang="pt-BR" dirty="0"/>
          </a:p>
          <a:p>
            <a:pPr algn="just">
              <a:spcBef>
                <a:spcPts val="0"/>
              </a:spcBef>
            </a:pPr>
            <a:r>
              <a:rPr lang="pt-BR" dirty="0"/>
              <a:t>1º período:  </a:t>
            </a:r>
            <a:r>
              <a:rPr lang="pt-BR" i="1" dirty="0"/>
              <a:t>La </a:t>
            </a:r>
            <a:r>
              <a:rPr lang="pt-BR" i="1" dirty="0" err="1"/>
              <a:t>hojarasca</a:t>
            </a:r>
            <a:r>
              <a:rPr lang="pt-BR" i="1" dirty="0"/>
              <a:t> </a:t>
            </a:r>
            <a:r>
              <a:rPr lang="pt-BR" dirty="0"/>
              <a:t>(1955):</a:t>
            </a:r>
            <a:r>
              <a:rPr lang="pt-BR" i="1" dirty="0"/>
              <a:t>  </a:t>
            </a:r>
            <a:r>
              <a:rPr lang="pt-BR" i="1" dirty="0" err="1"/>
              <a:t>c</a:t>
            </a:r>
            <a:r>
              <a:rPr lang="pt-BR" dirty="0" err="1"/>
              <a:t>oncepción</a:t>
            </a:r>
            <a:r>
              <a:rPr lang="pt-BR" dirty="0"/>
              <a:t> subjetiva, lírica y metafísica  de </a:t>
            </a:r>
            <a:r>
              <a:rPr lang="pt-BR" dirty="0" err="1"/>
              <a:t>la</a:t>
            </a:r>
            <a:r>
              <a:rPr lang="pt-BR" dirty="0"/>
              <a:t> literatura</a:t>
            </a:r>
          </a:p>
          <a:p>
            <a:pPr algn="just">
              <a:spcBef>
                <a:spcPts val="0"/>
              </a:spcBef>
            </a:pPr>
            <a:endParaRPr lang="pt-BR" i="1" dirty="0"/>
          </a:p>
          <a:p>
            <a:pPr algn="just">
              <a:spcBef>
                <a:spcPts val="0"/>
              </a:spcBef>
            </a:pPr>
            <a:r>
              <a:rPr lang="pt-BR" dirty="0"/>
              <a:t>2º período: </a:t>
            </a:r>
            <a:r>
              <a:rPr lang="pt-BR" i="1" dirty="0"/>
              <a:t>El coronel no </a:t>
            </a:r>
            <a:r>
              <a:rPr lang="pt-BR" i="1" dirty="0" err="1"/>
              <a:t>tiene</a:t>
            </a:r>
            <a:r>
              <a:rPr lang="pt-BR" i="1" dirty="0"/>
              <a:t> </a:t>
            </a:r>
            <a:r>
              <a:rPr lang="pt-BR" i="1" dirty="0" err="1"/>
              <a:t>quien</a:t>
            </a:r>
            <a:r>
              <a:rPr lang="pt-BR" i="1" dirty="0"/>
              <a:t> </a:t>
            </a:r>
            <a:r>
              <a:rPr lang="pt-BR" i="1" dirty="0" err="1"/>
              <a:t>le</a:t>
            </a:r>
            <a:r>
              <a:rPr lang="pt-BR" i="1" dirty="0"/>
              <a:t> escriba </a:t>
            </a:r>
            <a:r>
              <a:rPr lang="pt-BR" dirty="0"/>
              <a:t> (1957):  objetivismo realista (</a:t>
            </a:r>
            <a:r>
              <a:rPr lang="pt-BR" dirty="0" err="1"/>
              <a:t>neorealismo</a:t>
            </a:r>
            <a:r>
              <a:rPr lang="pt-BR" dirty="0"/>
              <a:t> italiano)</a:t>
            </a:r>
          </a:p>
          <a:p>
            <a:pPr algn="just">
              <a:spcBef>
                <a:spcPts val="0"/>
              </a:spcBef>
            </a:pPr>
            <a:endParaRPr lang="pt-BR" dirty="0"/>
          </a:p>
          <a:p>
            <a:pPr algn="just">
              <a:spcBef>
                <a:spcPts val="0"/>
              </a:spcBef>
            </a:pPr>
            <a:r>
              <a:rPr lang="pt-BR" dirty="0"/>
              <a:t>3º período: </a:t>
            </a:r>
            <a:r>
              <a:rPr lang="pt-BR" i="1" dirty="0"/>
              <a:t>Cien </a:t>
            </a:r>
            <a:r>
              <a:rPr lang="pt-BR" i="1" dirty="0" err="1"/>
              <a:t>años</a:t>
            </a:r>
            <a:r>
              <a:rPr lang="pt-BR" i="1" dirty="0"/>
              <a:t> de </a:t>
            </a:r>
            <a:r>
              <a:rPr lang="pt-BR" i="1" dirty="0" err="1"/>
              <a:t>soledad</a:t>
            </a:r>
            <a:r>
              <a:rPr lang="pt-BR" i="1" dirty="0"/>
              <a:t> </a:t>
            </a:r>
            <a:r>
              <a:rPr lang="pt-BR" dirty="0"/>
              <a:t>(1967); </a:t>
            </a:r>
            <a:r>
              <a:rPr lang="pt-BR" i="1" dirty="0"/>
              <a:t>El </a:t>
            </a:r>
            <a:r>
              <a:rPr lang="pt-BR" i="1" dirty="0" err="1"/>
              <a:t>ahogado</a:t>
            </a:r>
            <a:r>
              <a:rPr lang="pt-BR" i="1" dirty="0"/>
              <a:t> más </a:t>
            </a:r>
            <a:r>
              <a:rPr lang="pt-BR" i="1" dirty="0" err="1"/>
              <a:t>hermoso</a:t>
            </a:r>
            <a:r>
              <a:rPr lang="pt-BR" i="1" dirty="0"/>
              <a:t> </a:t>
            </a:r>
            <a:r>
              <a:rPr lang="pt-BR" i="1" dirty="0" err="1"/>
              <a:t>del</a:t>
            </a:r>
            <a:r>
              <a:rPr lang="pt-BR" i="1" dirty="0"/>
              <a:t> mundo </a:t>
            </a:r>
            <a:r>
              <a:rPr lang="pt-BR" dirty="0"/>
              <a:t>(1968): </a:t>
            </a:r>
            <a:r>
              <a:rPr lang="pt-BR" dirty="0" err="1"/>
              <a:t>lo</a:t>
            </a:r>
            <a:r>
              <a:rPr lang="pt-BR" dirty="0"/>
              <a:t> mítico, </a:t>
            </a:r>
            <a:r>
              <a:rPr lang="pt-BR" dirty="0" err="1"/>
              <a:t>lo</a:t>
            </a:r>
            <a:r>
              <a:rPr lang="pt-BR" dirty="0"/>
              <a:t> </a:t>
            </a:r>
            <a:r>
              <a:rPr lang="pt-BR" dirty="0" err="1"/>
              <a:t>legendario</a:t>
            </a:r>
            <a:r>
              <a:rPr lang="pt-BR" dirty="0"/>
              <a:t>, </a:t>
            </a:r>
            <a:r>
              <a:rPr lang="pt-BR" dirty="0" err="1"/>
              <a:t>lo</a:t>
            </a:r>
            <a:r>
              <a:rPr lang="pt-BR" dirty="0"/>
              <a:t> </a:t>
            </a:r>
            <a:r>
              <a:rPr lang="pt-BR" dirty="0" err="1"/>
              <a:t>maravilloso</a:t>
            </a:r>
            <a:endParaRPr lang="pt-BR" dirty="0"/>
          </a:p>
          <a:p>
            <a:pPr algn="just">
              <a:spcBef>
                <a:spcPts val="0"/>
              </a:spcBef>
            </a:pPr>
            <a:endParaRPr lang="pt-BR" dirty="0"/>
          </a:p>
          <a:p>
            <a:pPr algn="just">
              <a:spcBef>
                <a:spcPts val="0"/>
              </a:spcBef>
            </a:pPr>
            <a:r>
              <a:rPr lang="pt-BR" dirty="0" err="1"/>
              <a:t>Lecturas</a:t>
            </a:r>
            <a:r>
              <a:rPr lang="pt-BR" dirty="0"/>
              <a:t> de Faulkner, Hemingway, Woolf, Pavese, Kafka</a:t>
            </a:r>
          </a:p>
          <a:p>
            <a:pPr algn="just">
              <a:spcBef>
                <a:spcPts val="0"/>
              </a:spcBef>
            </a:pPr>
            <a:endParaRPr lang="pt-BR" dirty="0"/>
          </a:p>
          <a:p>
            <a:pPr algn="just">
              <a:spcBef>
                <a:spcPts val="0"/>
              </a:spcBef>
            </a:pPr>
            <a:r>
              <a:rPr lang="pt-BR" dirty="0"/>
              <a:t>Literatura y periodismo</a:t>
            </a:r>
            <a:r>
              <a:rPr lang="pt-BR" i="1" dirty="0"/>
              <a:t>: Relatos de um náufrago; Noticia de </a:t>
            </a:r>
            <a:r>
              <a:rPr lang="pt-BR" i="1" dirty="0" err="1"/>
              <a:t>un</a:t>
            </a:r>
            <a:r>
              <a:rPr lang="pt-BR" i="1" dirty="0"/>
              <a:t> </a:t>
            </a:r>
            <a:r>
              <a:rPr lang="pt-BR" i="1" dirty="0" err="1"/>
              <a:t>secuestro</a:t>
            </a:r>
            <a:r>
              <a:rPr lang="pt-BR" i="1" dirty="0"/>
              <a:t>; Crónica de uma </a:t>
            </a:r>
            <a:r>
              <a:rPr lang="pt-BR" i="1" dirty="0" err="1"/>
              <a:t>muerte</a:t>
            </a:r>
            <a:r>
              <a:rPr lang="pt-BR" i="1" dirty="0"/>
              <a:t> anunciada; La aventura de Miguel </a:t>
            </a:r>
            <a:r>
              <a:rPr lang="pt-BR" i="1" dirty="0" err="1"/>
              <a:t>Littín</a:t>
            </a:r>
            <a:r>
              <a:rPr lang="pt-BR" i="1" dirty="0"/>
              <a:t> clandestino em Chile</a:t>
            </a:r>
          </a:p>
        </p:txBody>
      </p:sp>
    </p:spTree>
    <p:extLst>
      <p:ext uri="{BB962C8B-B14F-4D97-AF65-F5344CB8AC3E}">
        <p14:creationId xmlns:p14="http://schemas.microsoft.com/office/powerpoint/2010/main" val="25661326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6DE7874-1327-4898-AA9E-506DC939D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812" y="94129"/>
            <a:ext cx="11887200" cy="6575612"/>
          </a:xfrm>
          <a:ln w="762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endParaRPr lang="es-ES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es-ES" sz="3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verdadera misión del escritor moderno es recoger en lenguaje fácil y sencillo trozos de la vida diaria, los grandes y pequeños acontecimientos que a todos nos pueden ocurrir; no es un lenguaje escrito –es el auténtico de los provincianos, de los </a:t>
            </a:r>
            <a:r>
              <a:rPr lang="es-ES" sz="30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jalisciences</a:t>
            </a:r>
            <a:r>
              <a:rPr lang="es-ES" sz="3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por ejemplo; lo que yo no quería era hablar como un libro escrito. Quería no hablar como se escribe, sino escribir como se habla. Buscar personajes a los que pudiera darles tratamiento más simple. /…/ No es una cuestión de palabras. Siempre sobran, en realidad. Sobran un “que” o un “cuando”, está un “de” o un “más” de más, o algo así. Pero los cuentos son casi espontáneos o naturales. Si no están desarrollados como están imaginados –cosa difícil, siempre-, más o menos se puede decir de la versión final que eso era lo que yo quería decir. No hay ambigüedad en ninguna de las historias. </a:t>
            </a:r>
          </a:p>
          <a:p>
            <a:pPr marL="0" indent="0" algn="just">
              <a:buNone/>
            </a:pPr>
            <a:endParaRPr lang="es-ES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r">
              <a:buNone/>
            </a:pPr>
            <a:r>
              <a:rPr lang="es-ES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Juan Rulf</a:t>
            </a:r>
            <a:r>
              <a:rPr lang="es-E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</a:t>
            </a:r>
          </a:p>
          <a:p>
            <a:pPr marL="0" indent="0" algn="just">
              <a:buNone/>
            </a:pPr>
            <a:endParaRPr lang="es-AR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AR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AR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AR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AR" sz="20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002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6DE7874-1327-4898-AA9E-506DC939D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812" y="94129"/>
            <a:ext cx="11887200" cy="6575612"/>
          </a:xfrm>
          <a:ln w="762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s-E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distancia existente entre el sector más alto [de la cultura] integrado al circuito internacional y los sectores más bajos, de rasgos más conservadores o repetitivos, produce enormes escollos a la integración cultural. En el medio se mueven grupos que intentan resolver esta tensión, recuperando o reanimando, por un lado, los valores tradicionales y, por otro, adoptando el funcionamiento cultural del circuito internacional. Esta es la colocación más complicada, difícil, pero extraordinariamente fecunda y llena de posibilidades.</a:t>
            </a:r>
          </a:p>
          <a:p>
            <a:pPr marL="0" indent="0" algn="r">
              <a:buNone/>
            </a:pPr>
            <a:r>
              <a:rPr lang="es-ES" sz="32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Angel</a:t>
            </a:r>
            <a:r>
              <a:rPr lang="es-E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Rama, entrevista revista </a:t>
            </a:r>
            <a:r>
              <a:rPr lang="es-ES" sz="32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Punto de Vista </a:t>
            </a:r>
            <a:r>
              <a:rPr lang="es-E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Nº8, 1980</a:t>
            </a:r>
          </a:p>
          <a:p>
            <a:pPr marL="0" indent="0" algn="just">
              <a:buNone/>
            </a:pPr>
            <a:endParaRPr lang="es-ES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es-E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Escritores </a:t>
            </a:r>
            <a:r>
              <a:rPr lang="es-ES" sz="32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transculturadores</a:t>
            </a:r>
            <a:r>
              <a:rPr lang="es-E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Juan Rulfo, José María Arguedas, Gabriel García Márquez, João Guimarães Rosa</a:t>
            </a:r>
          </a:p>
          <a:p>
            <a:pPr marL="0" indent="0" algn="just">
              <a:buNone/>
            </a:pPr>
            <a:endParaRPr lang="es-AR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AR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AR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AR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AR" sz="20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9014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6DE7874-1327-4898-AA9E-506DC939D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812" y="94129"/>
            <a:ext cx="11887200" cy="6575612"/>
          </a:xfrm>
          <a:ln w="762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endParaRPr lang="es-ES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s-ES" sz="32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Transculturación narrativa</a:t>
            </a:r>
            <a:r>
              <a:rPr lang="es-E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operaciones de pérdida, selección, redescubrimiento, incorporación de valores culturales tradicionales y modernos.</a:t>
            </a:r>
          </a:p>
          <a:p>
            <a:pPr marL="0" indent="0" algn="just">
              <a:spcBef>
                <a:spcPts val="0"/>
              </a:spcBef>
              <a:buNone/>
            </a:pPr>
            <a:endParaRPr lang="es-ES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Lengua: unificación textual e invención de una lengua literaria que asume  el habla americana y da voz de los personajes populares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es-ES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Estructura narrativa: se recuperan las estructuras de la narración oral y popular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es-ES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Cosmovisión: ponen en escena un </a:t>
            </a:r>
            <a:r>
              <a:rPr lang="es-ES" sz="32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pensar mítico </a:t>
            </a:r>
            <a:r>
              <a:rPr lang="es-E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(universo dispersivo, de asociación libre, de particular ambigüedad y oscilación)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es-ES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es-ES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r">
              <a:buNone/>
            </a:pPr>
            <a:endParaRPr lang="es-ES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r">
              <a:buNone/>
            </a:pPr>
            <a:r>
              <a:rPr lang="es-ES" sz="32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Angel</a:t>
            </a:r>
            <a:r>
              <a:rPr lang="es-E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Rama, </a:t>
            </a:r>
            <a:r>
              <a:rPr lang="es-ES" sz="32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Transculturación narrativa</a:t>
            </a:r>
          </a:p>
          <a:p>
            <a:pPr marL="0" indent="0" algn="just">
              <a:buNone/>
            </a:pPr>
            <a:endParaRPr lang="es-ES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endParaRPr lang="es-ES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AR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AR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AR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AR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AR" sz="20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705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6DE7874-1327-4898-AA9E-506DC939D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812" y="94129"/>
            <a:ext cx="11887200" cy="6575612"/>
          </a:xfrm>
          <a:ln w="762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endParaRPr lang="es-ES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Riesgos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de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transculturación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literaria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Diversidad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cultural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sin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conflicto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Integración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nacional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Coerencia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y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cohesión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identitaria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Unidad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latinoamericana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Sistema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literario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definido por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pt-B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modernidad</a:t>
            </a: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letrada</a:t>
            </a:r>
            <a:endParaRPr lang="es-ES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AR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AR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AR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AR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AR" sz="20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3340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6DE7874-1327-4898-AA9E-506DC939D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812" y="94129"/>
            <a:ext cx="11887200" cy="6575612"/>
          </a:xfrm>
          <a:ln w="762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endParaRPr lang="es-ES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pt-BR" sz="2800" dirty="0" err="1"/>
              <a:t>Heterogeneidad</a:t>
            </a:r>
            <a:r>
              <a:rPr lang="pt-BR" sz="2800" dirty="0"/>
              <a:t> </a:t>
            </a:r>
            <a:r>
              <a:rPr lang="pt-BR" sz="2800" dirty="0" err="1"/>
              <a:t>literaria</a:t>
            </a:r>
            <a:r>
              <a:rPr lang="pt-BR" sz="2800" dirty="0"/>
              <a:t>: </a:t>
            </a:r>
            <a:r>
              <a:rPr lang="pt-BR" sz="2800" dirty="0" err="1"/>
              <a:t>el</a:t>
            </a:r>
            <a:r>
              <a:rPr lang="pt-BR" sz="2800" dirty="0"/>
              <a:t> doble estatuto </a:t>
            </a:r>
            <a:r>
              <a:rPr lang="pt-BR" sz="2800" dirty="0" err="1"/>
              <a:t>socio-cultural</a:t>
            </a:r>
            <a:r>
              <a:rPr lang="pt-BR" sz="2800" dirty="0"/>
              <a:t> de </a:t>
            </a:r>
            <a:r>
              <a:rPr lang="pt-BR" sz="2800" dirty="0" err="1"/>
              <a:t>la</a:t>
            </a:r>
            <a:r>
              <a:rPr lang="pt-BR" sz="2800" dirty="0"/>
              <a:t> literatura </a:t>
            </a:r>
            <a:r>
              <a:rPr lang="pt-BR" sz="2800" dirty="0" err="1"/>
              <a:t>latinoamericana</a:t>
            </a:r>
            <a:endParaRPr lang="pt-BR" sz="2800" dirty="0"/>
          </a:p>
          <a:p>
            <a:pPr marL="0" indent="0">
              <a:buNone/>
            </a:pPr>
            <a:endParaRPr lang="pt-BR" sz="2800" dirty="0"/>
          </a:p>
          <a:p>
            <a:r>
              <a:rPr lang="pt-BR" sz="2800" dirty="0" err="1"/>
              <a:t>Diversidad</a:t>
            </a:r>
            <a:r>
              <a:rPr lang="pt-BR" sz="2800" dirty="0"/>
              <a:t> cultural </a:t>
            </a:r>
            <a:r>
              <a:rPr lang="pt-BR" sz="2800" dirty="0" err="1"/>
              <a:t>con</a:t>
            </a:r>
            <a:r>
              <a:rPr lang="pt-BR" sz="2800" dirty="0"/>
              <a:t> conflito (letra y voz)</a:t>
            </a:r>
          </a:p>
          <a:p>
            <a:r>
              <a:rPr lang="pt-BR" sz="2800" dirty="0"/>
              <a:t>Cultura antes y más </a:t>
            </a:r>
            <a:r>
              <a:rPr lang="pt-BR" sz="2800" dirty="0" err="1"/>
              <a:t>allá</a:t>
            </a:r>
            <a:r>
              <a:rPr lang="pt-BR" sz="2800" dirty="0"/>
              <a:t>  de </a:t>
            </a:r>
            <a:r>
              <a:rPr lang="pt-BR" sz="2800" dirty="0" err="1"/>
              <a:t>la</a:t>
            </a:r>
            <a:r>
              <a:rPr lang="pt-BR" sz="2800" dirty="0"/>
              <a:t> </a:t>
            </a:r>
            <a:r>
              <a:rPr lang="pt-BR" sz="2800" dirty="0" err="1"/>
              <a:t>nación</a:t>
            </a:r>
            <a:endParaRPr lang="pt-BR" sz="2800" dirty="0"/>
          </a:p>
          <a:p>
            <a:r>
              <a:rPr lang="pt-BR" sz="2800" dirty="0" err="1"/>
              <a:t>Identidad</a:t>
            </a:r>
            <a:r>
              <a:rPr lang="pt-BR" sz="2800" dirty="0"/>
              <a:t> heteróclita y plural </a:t>
            </a:r>
          </a:p>
          <a:p>
            <a:r>
              <a:rPr lang="pt-BR" sz="2800" dirty="0" err="1"/>
              <a:t>Convivencia</a:t>
            </a:r>
            <a:r>
              <a:rPr lang="pt-BR" sz="2800" dirty="0"/>
              <a:t> justa y articulada entre </a:t>
            </a:r>
            <a:r>
              <a:rPr lang="pt-BR" sz="2800" dirty="0" err="1"/>
              <a:t>lo</a:t>
            </a:r>
            <a:r>
              <a:rPr lang="pt-BR" sz="2800" dirty="0"/>
              <a:t> plural y distinto</a:t>
            </a:r>
          </a:p>
          <a:p>
            <a:r>
              <a:rPr lang="pt-BR" sz="2800" dirty="0"/>
              <a:t>Sistema </a:t>
            </a:r>
            <a:r>
              <a:rPr lang="pt-BR" sz="2800" dirty="0" err="1"/>
              <a:t>literario</a:t>
            </a:r>
            <a:r>
              <a:rPr lang="pt-BR" sz="2800" dirty="0"/>
              <a:t> </a:t>
            </a:r>
            <a:r>
              <a:rPr lang="pt-BR" sz="2800" dirty="0" err="1"/>
              <a:t>latinoamericano</a:t>
            </a:r>
            <a:r>
              <a:rPr lang="pt-BR" sz="2800" dirty="0"/>
              <a:t> como </a:t>
            </a:r>
            <a:r>
              <a:rPr lang="pt-BR" sz="2800" b="1" dirty="0" err="1"/>
              <a:t>totalidad</a:t>
            </a:r>
            <a:r>
              <a:rPr lang="pt-BR" sz="2800" b="1" dirty="0"/>
              <a:t> </a:t>
            </a:r>
            <a:r>
              <a:rPr lang="pt-BR" sz="2800" b="1" dirty="0" err="1"/>
              <a:t>contradictoria</a:t>
            </a:r>
            <a:endParaRPr lang="pt-BR" sz="2800" b="1" dirty="0"/>
          </a:p>
          <a:p>
            <a:endParaRPr lang="pt-BR" dirty="0"/>
          </a:p>
          <a:p>
            <a:pPr marL="0" indent="0" algn="r">
              <a:buNone/>
            </a:pPr>
            <a:r>
              <a:rPr lang="pt-BR" sz="2800" dirty="0" err="1"/>
              <a:t>Antonio</a:t>
            </a:r>
            <a:r>
              <a:rPr lang="pt-BR" sz="2800" dirty="0"/>
              <a:t> Cornejo Polar, </a:t>
            </a:r>
            <a:r>
              <a:rPr lang="pt-BR" sz="2800" i="1" dirty="0"/>
              <a:t>El indigenismo y </a:t>
            </a:r>
            <a:r>
              <a:rPr lang="pt-BR" sz="2800" i="1" dirty="0" err="1"/>
              <a:t>las</a:t>
            </a:r>
            <a:r>
              <a:rPr lang="pt-BR" sz="2800" i="1" dirty="0"/>
              <a:t> literaturas </a:t>
            </a:r>
            <a:r>
              <a:rPr lang="pt-BR" sz="2800" i="1" dirty="0" err="1"/>
              <a:t>heterogénas</a:t>
            </a:r>
            <a:r>
              <a:rPr lang="pt-BR" sz="2800" dirty="0"/>
              <a:t> </a:t>
            </a:r>
          </a:p>
          <a:p>
            <a:pPr marL="0" indent="0" algn="just">
              <a:buNone/>
            </a:pPr>
            <a:endParaRPr lang="es-AR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AR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AR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AR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AR" sz="20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541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DBF50104-D1C9-FA07-AB2E-6D810DB2AF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071" y="389965"/>
            <a:ext cx="11443447" cy="6010835"/>
          </a:xfrm>
          <a:ln w="762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endParaRPr lang="es-419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419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niños</a:t>
            </a:r>
            <a:r>
              <a:rPr lang="es-419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ver y descubrir: un barco enemigo, una ballena, un ahogado </a:t>
            </a:r>
            <a:endParaRPr lang="pt-BR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419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hombres</a:t>
            </a:r>
            <a:r>
              <a:rPr lang="es-419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percibir y explicar: un cadáver. </a:t>
            </a:r>
          </a:p>
          <a:p>
            <a:pPr marL="285750" lvl="0" indent="-28575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419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</a:t>
            </a:r>
            <a:r>
              <a:rPr lang="es-A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mujeres</a:t>
            </a:r>
            <a:r>
              <a:rPr lang="es-419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s-419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percibir e imaginar:</a:t>
            </a:r>
            <a:r>
              <a:rPr lang="es-419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419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hombre (el paradigma hiperbólico :“Fascinadas por su desproporción y hermosura”). Le </a:t>
            </a:r>
            <a:r>
              <a:rPr lang="es-419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s-419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un nombre, le inventan un pasado, lo adoptan. “El ahogado se le iba volviendo cada vez más Esteban” </a:t>
            </a:r>
          </a:p>
          <a:p>
            <a:pPr marL="285750" lvl="0" indent="-28575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419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hombres:</a:t>
            </a:r>
            <a:r>
              <a:rPr lang="es-419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el intruso, el forastero, un muerto al garete, un ahogado de nadie, un muerto de mierda. Lo que estaba oculto se muestra y se presenta como evidencia, sin explicación alguna.  </a:t>
            </a:r>
          </a:p>
          <a:p>
            <a:pPr marL="285750" lvl="0" indent="-28575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419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Esteban</a:t>
            </a:r>
            <a:r>
              <a:rPr lang="es-419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419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otro</a:t>
            </a:r>
            <a:r>
              <a:rPr lang="es-419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419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se incorpora a la comunidad e introduce otra temporalidad</a:t>
            </a:r>
            <a:endParaRPr lang="pt-BR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32442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DBF50104-D1C9-FA07-AB2E-6D810DB2AF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071" y="389965"/>
            <a:ext cx="11443447" cy="6010835"/>
          </a:xfrm>
          <a:ln w="762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endParaRPr lang="es-419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endParaRPr lang="es-419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endParaRPr lang="es-419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3200" dirty="0"/>
              <a:t>Paradigma hiperbólico (</a:t>
            </a:r>
            <a:r>
              <a:rPr lang="pt-BR" sz="3200" dirty="0" err="1"/>
              <a:t>efecto</a:t>
            </a:r>
            <a:r>
              <a:rPr lang="pt-BR" sz="3200" dirty="0"/>
              <a:t> retórico)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3200" dirty="0" err="1"/>
              <a:t>Tiempo</a:t>
            </a:r>
            <a:r>
              <a:rPr lang="pt-BR" sz="3200" dirty="0"/>
              <a:t> cíclico (</a:t>
            </a:r>
            <a:r>
              <a:rPr lang="pt-BR" sz="3200" dirty="0" err="1"/>
              <a:t>acumulación</a:t>
            </a:r>
            <a:r>
              <a:rPr lang="pt-BR" sz="3200" dirty="0"/>
              <a:t> de horas, </a:t>
            </a:r>
            <a:r>
              <a:rPr lang="pt-BR" sz="3200" dirty="0" err="1"/>
              <a:t>días</a:t>
            </a:r>
            <a:r>
              <a:rPr lang="pt-BR" sz="3200" dirty="0"/>
              <a:t>, </a:t>
            </a:r>
            <a:r>
              <a:rPr lang="pt-BR" sz="3200" dirty="0" err="1"/>
              <a:t>años</a:t>
            </a:r>
            <a:r>
              <a:rPr lang="pt-BR" sz="3200" dirty="0"/>
              <a:t> que se </a:t>
            </a:r>
            <a:r>
              <a:rPr lang="pt-BR" sz="3200" dirty="0" err="1"/>
              <a:t>suman</a:t>
            </a:r>
            <a:r>
              <a:rPr lang="pt-BR" sz="3200" dirty="0"/>
              <a:t> </a:t>
            </a:r>
            <a:r>
              <a:rPr lang="pt-BR" sz="3200" dirty="0" err="1"/>
              <a:t>anulándose</a:t>
            </a:r>
            <a:r>
              <a:rPr lang="pt-BR" sz="3200" dirty="0"/>
              <a:t> unos a </a:t>
            </a:r>
            <a:r>
              <a:rPr lang="pt-BR" sz="3200" dirty="0" err="1"/>
              <a:t>otros</a:t>
            </a:r>
            <a:r>
              <a:rPr lang="pt-BR" sz="3200" dirty="0"/>
              <a:t>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3200" dirty="0" err="1"/>
              <a:t>Geografía</a:t>
            </a:r>
            <a:r>
              <a:rPr lang="pt-BR" sz="3200" dirty="0"/>
              <a:t> imprecisa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3200" dirty="0"/>
              <a:t>Fenómenos </a:t>
            </a:r>
            <a:r>
              <a:rPr lang="pt-BR" sz="3200" dirty="0" err="1"/>
              <a:t>inevitables</a:t>
            </a:r>
            <a:r>
              <a:rPr lang="pt-BR" sz="3200" dirty="0"/>
              <a:t> e </a:t>
            </a:r>
            <a:r>
              <a:rPr lang="pt-BR" sz="3200" dirty="0" err="1"/>
              <a:t>inexplicables</a:t>
            </a:r>
            <a:r>
              <a:rPr lang="pt-BR" sz="3200" dirty="0"/>
              <a:t> (</a:t>
            </a:r>
            <a:r>
              <a:rPr lang="pt-BR" sz="3200" dirty="0" err="1"/>
              <a:t>la</a:t>
            </a:r>
            <a:r>
              <a:rPr lang="pt-BR" sz="3200" dirty="0"/>
              <a:t> </a:t>
            </a:r>
            <a:r>
              <a:rPr lang="pt-BR" sz="3200" dirty="0" err="1"/>
              <a:t>realidad</a:t>
            </a:r>
            <a:r>
              <a:rPr lang="pt-BR" sz="3200" dirty="0"/>
              <a:t> es </a:t>
            </a:r>
            <a:r>
              <a:rPr lang="pt-BR" sz="3200" dirty="0" err="1"/>
              <a:t>imprevisible</a:t>
            </a:r>
            <a:r>
              <a:rPr lang="pt-BR" sz="3200" dirty="0"/>
              <a:t>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3200" dirty="0"/>
              <a:t>Fórmulas </a:t>
            </a:r>
            <a:r>
              <a:rPr lang="pt-BR" sz="3200" dirty="0" err="1"/>
              <a:t>proverbiales</a:t>
            </a:r>
            <a:r>
              <a:rPr lang="pt-BR" sz="3200" dirty="0"/>
              <a:t> que </a:t>
            </a:r>
            <a:r>
              <a:rPr lang="pt-BR" sz="3200" dirty="0" err="1"/>
              <a:t>naturalizan</a:t>
            </a:r>
            <a:r>
              <a:rPr lang="pt-BR" sz="3200" dirty="0"/>
              <a:t> una </a:t>
            </a:r>
            <a:r>
              <a:rPr lang="pt-BR" sz="3200" dirty="0" err="1"/>
              <a:t>causalidad</a:t>
            </a:r>
            <a:r>
              <a:rPr lang="pt-BR" sz="3200" dirty="0"/>
              <a:t> excepcional (</a:t>
            </a:r>
            <a:r>
              <a:rPr lang="pt-BR" sz="3200" dirty="0" err="1"/>
              <a:t>lo</a:t>
            </a:r>
            <a:r>
              <a:rPr lang="pt-BR" sz="3200" dirty="0"/>
              <a:t> </a:t>
            </a:r>
            <a:r>
              <a:rPr lang="pt-BR" sz="3200" dirty="0" err="1"/>
              <a:t>imaginable</a:t>
            </a:r>
            <a:r>
              <a:rPr lang="pt-BR" sz="3200" dirty="0"/>
              <a:t> y </a:t>
            </a:r>
            <a:r>
              <a:rPr lang="pt-BR" sz="3200" dirty="0" err="1"/>
              <a:t>lo</a:t>
            </a:r>
            <a:r>
              <a:rPr lang="pt-BR" sz="3200" dirty="0"/>
              <a:t> </a:t>
            </a:r>
            <a:r>
              <a:rPr lang="pt-BR" sz="3200" dirty="0" err="1"/>
              <a:t>sujeto</a:t>
            </a:r>
            <a:r>
              <a:rPr lang="pt-BR" sz="3200" dirty="0"/>
              <a:t> a </a:t>
            </a:r>
            <a:r>
              <a:rPr lang="pt-BR" sz="3200" dirty="0" err="1"/>
              <a:t>demostración</a:t>
            </a:r>
            <a:r>
              <a:rPr lang="pt-BR" sz="3200" dirty="0"/>
              <a:t> </a:t>
            </a:r>
            <a:r>
              <a:rPr lang="pt-BR" sz="3200" dirty="0" err="1"/>
              <a:t>son</a:t>
            </a:r>
            <a:r>
              <a:rPr lang="pt-BR" sz="3200" dirty="0"/>
              <a:t> equivalentes).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800" dirty="0"/>
          </a:p>
          <a:p>
            <a:pPr algn="r"/>
            <a:r>
              <a:rPr lang="pt-BR" sz="2800" dirty="0"/>
              <a:t>Rosalba </a:t>
            </a:r>
            <a:r>
              <a:rPr lang="pt-BR" sz="2800" dirty="0" err="1"/>
              <a:t>Campra</a:t>
            </a:r>
            <a:r>
              <a:rPr lang="pt-BR" sz="2800" dirty="0"/>
              <a:t>, </a:t>
            </a:r>
            <a:r>
              <a:rPr lang="pt-BR" sz="2800" dirty="0" err="1"/>
              <a:t>Las</a:t>
            </a:r>
            <a:r>
              <a:rPr lang="pt-BR" sz="2800" dirty="0"/>
              <a:t> técnicas </a:t>
            </a:r>
            <a:r>
              <a:rPr lang="pt-BR" sz="2800" dirty="0" err="1"/>
              <a:t>del</a:t>
            </a:r>
            <a:r>
              <a:rPr lang="pt-BR" sz="2800" dirty="0"/>
              <a:t> sentido </a:t>
            </a:r>
            <a:r>
              <a:rPr lang="pt-BR" sz="2800" dirty="0" err="1"/>
              <a:t>en</a:t>
            </a:r>
            <a:r>
              <a:rPr lang="pt-BR" sz="2800" dirty="0"/>
              <a:t> </a:t>
            </a:r>
            <a:r>
              <a:rPr lang="pt-BR" sz="2800" dirty="0" err="1"/>
              <a:t>los</a:t>
            </a:r>
            <a:r>
              <a:rPr lang="pt-BR" sz="2800" dirty="0"/>
              <a:t> </a:t>
            </a:r>
            <a:r>
              <a:rPr lang="pt-BR" sz="2800" dirty="0" err="1"/>
              <a:t>cuentos</a:t>
            </a:r>
            <a:r>
              <a:rPr lang="pt-BR" sz="2800" dirty="0"/>
              <a:t> de García Márquez</a:t>
            </a:r>
          </a:p>
        </p:txBody>
      </p:sp>
    </p:spTree>
    <p:extLst>
      <p:ext uri="{BB962C8B-B14F-4D97-AF65-F5344CB8AC3E}">
        <p14:creationId xmlns:p14="http://schemas.microsoft.com/office/powerpoint/2010/main" val="3743014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DBF50104-D1C9-FA07-AB2E-6D810DB2AF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071" y="389965"/>
            <a:ext cx="11443447" cy="6010835"/>
          </a:xfrm>
          <a:ln w="762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endParaRPr lang="es-419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endParaRPr lang="es-419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t-B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... como uma tentativa de romper </a:t>
            </a:r>
            <a:r>
              <a:rPr lang="pt-B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</a:t>
            </a:r>
            <a:r>
              <a:rPr lang="pt-B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límites</a:t>
            </a:r>
            <a:r>
              <a:rPr lang="pt-B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A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estrechos</a:t>
            </a:r>
            <a:r>
              <a:rPr lang="pt-B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que </a:t>
            </a:r>
            <a:r>
              <a:rPr lang="pt-B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</a:t>
            </a:r>
            <a:r>
              <a:rPr lang="pt-B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cartesianos y </a:t>
            </a:r>
            <a:r>
              <a:rPr lang="pt-B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</a:t>
            </a:r>
            <a:r>
              <a:rPr lang="pt-B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estalinistas de todos </a:t>
            </a:r>
            <a:r>
              <a:rPr lang="pt-B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</a:t>
            </a:r>
            <a:r>
              <a:rPr lang="pt-B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A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tiempos</a:t>
            </a:r>
            <a:r>
              <a:rPr lang="pt-B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</a:t>
            </a:r>
            <a:r>
              <a:rPr lang="pt-B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</a:t>
            </a:r>
            <a:r>
              <a:rPr lang="pt-B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puesto</a:t>
            </a:r>
            <a:r>
              <a:rPr lang="pt-B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pt-B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</a:t>
            </a:r>
            <a:r>
              <a:rPr lang="pt-B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realidad</a:t>
            </a:r>
            <a:r>
              <a:rPr lang="pt-B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para que </a:t>
            </a:r>
            <a:r>
              <a:rPr lang="pt-B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</a:t>
            </a:r>
            <a:r>
              <a:rPr lang="pt-B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cueste</a:t>
            </a:r>
            <a:r>
              <a:rPr lang="pt-B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menos </a:t>
            </a:r>
            <a:r>
              <a:rPr lang="pt-B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trabajo</a:t>
            </a:r>
            <a:r>
              <a:rPr lang="pt-B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entenderla</a:t>
            </a:r>
            <a:r>
              <a:rPr lang="pt-B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s-419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Creo que esos límites no son físicos sino intelectuales, que nos han </a:t>
            </a:r>
            <a:r>
              <a:rPr lang="es-A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enseñado</a:t>
            </a:r>
            <a:r>
              <a:rPr lang="es-419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ver las cosas de un modo y no queremos verla de otro modo, y yo no estoy haciendo nada nuevo cuando trato de romper esos condicionamientos mentales mediante trasposiciones poéticas.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s-419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s-419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Gabriel García Márquez</a:t>
            </a: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endParaRPr lang="es-419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718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DBF50104-D1C9-FA07-AB2E-6D810DB2AF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071" y="389965"/>
            <a:ext cx="11443447" cy="6010835"/>
          </a:xfrm>
          <a:ln w="762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just">
              <a:lnSpc>
                <a:spcPct val="100000"/>
              </a:lnSpc>
              <a:spcBef>
                <a:spcPts val="0"/>
              </a:spcBef>
            </a:pPr>
            <a:endParaRPr lang="es-419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60000"/>
              </a:lnSpc>
              <a:spcBef>
                <a:spcPts val="0"/>
              </a:spcBef>
            </a:pPr>
            <a:r>
              <a:rPr lang="es-419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Realismo mágico: ampliación del concepto de realidad</a:t>
            </a:r>
          </a:p>
          <a:p>
            <a:pPr lvl="0" algn="just">
              <a:lnSpc>
                <a:spcPct val="60000"/>
              </a:lnSpc>
              <a:spcBef>
                <a:spcPts val="0"/>
              </a:spcBef>
            </a:pPr>
            <a:endParaRPr lang="es-419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60000"/>
              </a:lnSpc>
              <a:spcBef>
                <a:spcPts val="0"/>
              </a:spcBef>
            </a:pPr>
            <a:endParaRPr lang="es-419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419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representación literaria anula la discriminación entre lo natural y lo sobrenatural</a:t>
            </a:r>
          </a:p>
          <a:p>
            <a:pPr lvl="0" algn="just">
              <a:lnSpc>
                <a:spcPct val="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s-419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419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Naturalización de lo real: acontecimientos prodigiosos son narrados con datos y léxico realistas; </a:t>
            </a:r>
            <a:r>
              <a:rPr lang="es-419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atonalización</a:t>
            </a:r>
            <a:r>
              <a:rPr lang="es-419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del discurso  (los personajes no se sorprenden, no dudan)</a:t>
            </a:r>
          </a:p>
          <a:p>
            <a:pPr lvl="0" algn="just">
              <a:lnSpc>
                <a:spcPct val="60000"/>
              </a:lnSpc>
              <a:spcBef>
                <a:spcPts val="0"/>
              </a:spcBef>
            </a:pP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419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Desnaturalización de lo real: se narran hechos reales ante los cuales los personajes quedan atemorizados, desconcertados o fascinados (retórica barroca)</a:t>
            </a:r>
          </a:p>
          <a:p>
            <a:pPr lvl="0" algn="just">
              <a:lnSpc>
                <a:spcPct val="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s-419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419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modifica la experiencia axiológica del lector</a:t>
            </a:r>
          </a:p>
          <a:p>
            <a:pPr lvl="0" algn="just">
              <a:lnSpc>
                <a:spcPct val="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s-419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419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 fantástico produce la incertidumbre; lo maravilloso produce el encantamiento.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s-419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Bef>
                <a:spcPts val="0"/>
              </a:spcBef>
            </a:pPr>
            <a:r>
              <a:rPr lang="es-419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Irlemar</a:t>
            </a:r>
            <a:r>
              <a:rPr lang="es-419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419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Chiampi</a:t>
            </a:r>
            <a:r>
              <a:rPr lang="es-419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419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realismo </a:t>
            </a:r>
            <a:r>
              <a:rPr lang="es-419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maravilhoso</a:t>
            </a:r>
            <a:endParaRPr lang="pt-B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Bef>
                <a:spcPts val="0"/>
              </a:spcBef>
            </a:pP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s-419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endParaRPr lang="es-419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268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6DE7874-1327-4898-AA9E-506DC939D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78465"/>
            <a:ext cx="11270512" cy="6018028"/>
          </a:xfrm>
          <a:ln w="762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A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Realismo mágico</a:t>
            </a:r>
          </a:p>
          <a:p>
            <a:pPr marL="0" indent="0" algn="just">
              <a:buNone/>
            </a:pPr>
            <a:endParaRPr lang="es-AR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A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1)Momento europeo: Franz </a:t>
            </a:r>
            <a:r>
              <a:rPr lang="es-AR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Roh</a:t>
            </a:r>
            <a:r>
              <a:rPr lang="es-A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(1925</a:t>
            </a:r>
            <a:r>
              <a:rPr lang="es-AR" dirty="0">
                <a:ea typeface="Times New Roman" panose="02020603050405020304" pitchFamily="18" charset="0"/>
                <a:cs typeface="Calibri" panose="020F0502020204030204" pitchFamily="34" charset="0"/>
              </a:rPr>
              <a:t>),</a:t>
            </a:r>
            <a:r>
              <a:rPr lang="es-AR" dirty="0">
                <a:effectLst/>
                <a:ea typeface="Times New Roman" panose="02020603050405020304" pitchFamily="18" charset="0"/>
              </a:rPr>
              <a:t> Breton  (1924), Expresionismo, Surrealismo.</a:t>
            </a:r>
            <a:endParaRPr lang="pt-BR" dirty="0">
              <a:effectLst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s-AR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A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2)Momento latinoamericano: Alejo Carpentier (1948) – “Lo real maravilloso”, prólogo a </a:t>
            </a:r>
            <a:r>
              <a:rPr lang="es-AR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El reino de este mundo.</a:t>
            </a:r>
            <a:r>
              <a:rPr lang="es-A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A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Lo real maravilloso americano como propuesta estética y concepto explicativo de la identidad latinoamericana.</a:t>
            </a:r>
            <a:endParaRPr lang="pt-BR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AR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A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3) Momento latinoamericano: realismo mágico – años 60 (García Márquez).</a:t>
            </a:r>
            <a:r>
              <a:rPr lang="es-A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Expansión del concepto hacia las estéticas de carácter experimental de la nueva narrativa. </a:t>
            </a:r>
          </a:p>
          <a:p>
            <a:pPr marL="0" indent="0" algn="just">
              <a:buNone/>
            </a:pPr>
            <a:endParaRPr lang="es-AR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endParaRPr lang="es-AR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153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6DE7874-1327-4898-AA9E-506DC939D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78465"/>
            <a:ext cx="11270512" cy="6018028"/>
          </a:xfrm>
          <a:ln w="762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AR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Macondismo</a:t>
            </a:r>
            <a:r>
              <a:rPr lang="es-A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AR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(José Joaquín Brunner, Tradicionalismo y modernidad en América Latina)</a:t>
            </a:r>
          </a:p>
          <a:p>
            <a:pPr marL="0" indent="0" algn="just">
              <a:buNone/>
            </a:pPr>
            <a:endParaRPr lang="es-AR" sz="2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es-A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Interpreta a América Latina a través de la literatura, como producto de los relatos que nos contamos para acotar nuestra identidad</a:t>
            </a:r>
          </a:p>
          <a:p>
            <a:pPr algn="just"/>
            <a:r>
              <a:rPr lang="es-A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Esos relatos, cuando reconocidos por la crítica extranjera, son constitutivos de nuestra identidad</a:t>
            </a:r>
          </a:p>
          <a:p>
            <a:pPr algn="just"/>
            <a:r>
              <a:rPr lang="es-A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Propone el dominio de la naturaleza sobre la cultura (el primitivismo)</a:t>
            </a:r>
          </a:p>
          <a:p>
            <a:pPr algn="just"/>
            <a:r>
              <a:rPr lang="es-A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Capta toda la realidad de América Latina confundiendo los desajustes (culturales, sociales, políticos, económicos) con portentos de una esencia innombrable</a:t>
            </a:r>
          </a:p>
          <a:p>
            <a:pPr algn="just"/>
            <a:r>
              <a:rPr lang="es-A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 nostálgico, sin ser conservador; es defensivo pero no renuncia a hacer de América Latina una tierra de sueños y utopías.</a:t>
            </a:r>
          </a:p>
          <a:p>
            <a:pPr algn="just"/>
            <a:endParaRPr lang="es-AR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endParaRPr lang="es-AR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545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6DE7874-1327-4898-AA9E-506DC939D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78465"/>
            <a:ext cx="11270512" cy="6018028"/>
          </a:xfrm>
          <a:ln w="762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endParaRPr lang="es-AR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s-AR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Mito</a:t>
            </a:r>
            <a:r>
              <a:rPr lang="es-A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es un relato de origen; supone explicaciones totales y adecuadas de las cosas tal como ellas fueron y son, las cuales adquieren sentido con relación a un orden temporal perdido que congela la imagen del origen. Voz omnisciente que totaliza y universaliza el sentido.</a:t>
            </a:r>
          </a:p>
          <a:p>
            <a:pPr marL="0" indent="0" algn="just">
              <a:spcBef>
                <a:spcPts val="0"/>
              </a:spcBef>
              <a:buNone/>
            </a:pPr>
            <a:endParaRPr lang="es-AR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s-AR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Ficción: </a:t>
            </a:r>
            <a:r>
              <a:rPr lang="es-A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</a:t>
            </a:r>
            <a:r>
              <a:rPr lang="es-A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upone la trama de las relaciones establecidas, a través del discurso mismo, entre el que habla y aquello de lo que habla. El relato que asume conscientemente</a:t>
            </a:r>
            <a:r>
              <a:rPr lang="es-AR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A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 condición de invención y sabe que su valorización es relativa porque remite a una temporalidad contemporánea, el aquí y el ahora del presente. Supone la trama de las relaciones establecidas, a través del discurso mismo, entre el que habla y aquello de lo que habla. </a:t>
            </a:r>
          </a:p>
          <a:p>
            <a:pPr marL="0" indent="0" algn="just">
              <a:spcBef>
                <a:spcPts val="0"/>
              </a:spcBef>
              <a:buNone/>
            </a:pPr>
            <a:endParaRPr lang="es-AR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s-AR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es-A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Frank </a:t>
            </a:r>
            <a:r>
              <a:rPr lang="es-AR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Kermode</a:t>
            </a:r>
            <a:r>
              <a:rPr lang="es-A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s-AR" i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El sentido de un final.</a:t>
            </a:r>
            <a:endParaRPr lang="es-AR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endParaRPr lang="es-AR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015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6DE7874-1327-4898-AA9E-506DC939D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812" y="94129"/>
            <a:ext cx="11887200" cy="6575612"/>
          </a:xfrm>
          <a:ln w="762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A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Juan Rulfo</a:t>
            </a:r>
          </a:p>
          <a:p>
            <a:pPr marL="0" indent="0" algn="just">
              <a:buNone/>
            </a:pPr>
            <a:r>
              <a:rPr lang="es-AR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El llano en llamas </a:t>
            </a:r>
            <a:r>
              <a:rPr lang="es-A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(1953) y </a:t>
            </a:r>
            <a:r>
              <a:rPr lang="es-AR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Pedro Páramo </a:t>
            </a:r>
            <a:r>
              <a:rPr lang="es-A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(1955)</a:t>
            </a:r>
          </a:p>
          <a:p>
            <a:pPr marL="0" indent="0" algn="just">
              <a:buNone/>
            </a:pPr>
            <a:endParaRPr lang="es-AR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A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Rasgos del habla popular:</a:t>
            </a:r>
          </a:p>
          <a:p>
            <a:pPr algn="just"/>
            <a:r>
              <a:rPr lang="es-A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Simplicidad del léxico (pocos dialectismos y regionalismos)</a:t>
            </a:r>
          </a:p>
          <a:p>
            <a:pPr algn="just"/>
            <a:r>
              <a:rPr lang="es-A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Construcción sintáctica concisa con oportuno uso de frases hechas</a:t>
            </a:r>
          </a:p>
          <a:p>
            <a:pPr algn="just"/>
            <a:r>
              <a:rPr lang="es-A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Tendencia lacónica y uso de elipsis en la construcción lingüística (impresión de sencilles y brevedad)</a:t>
            </a:r>
          </a:p>
          <a:p>
            <a:pPr algn="just"/>
            <a:r>
              <a:rPr lang="es-A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Tono menor y carencia de énfasis equiparando valores diferentes en el discurso</a:t>
            </a:r>
          </a:p>
          <a:p>
            <a:pPr algn="just"/>
            <a:r>
              <a:rPr lang="es-A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Escasez de adjetivos, frecuencia del diminutivo.</a:t>
            </a:r>
          </a:p>
          <a:p>
            <a:pPr algn="just"/>
            <a:endParaRPr lang="es-AR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AR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AR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s-AR" sz="20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7399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1356</Words>
  <Application>Microsoft Office PowerPoint</Application>
  <PresentationFormat>Widescreen</PresentationFormat>
  <Paragraphs>136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Ana Cecília</dc:creator>
  <cp:lastModifiedBy>Ana Cecília</cp:lastModifiedBy>
  <cp:revision>18</cp:revision>
  <dcterms:created xsi:type="dcterms:W3CDTF">2023-04-10T17:07:25Z</dcterms:created>
  <dcterms:modified xsi:type="dcterms:W3CDTF">2023-04-24T20:59:48Z</dcterms:modified>
</cp:coreProperties>
</file>