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072F1A-3EEC-656E-3266-AD07926AE274}"/>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2830E0D3-7D8C-3056-F9DB-2282EA43D6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D022B7B8-A688-3282-D74A-BFD7546A969F}"/>
              </a:ext>
            </a:extLst>
          </p:cNvPr>
          <p:cNvSpPr>
            <a:spLocks noGrp="1"/>
          </p:cNvSpPr>
          <p:nvPr>
            <p:ph type="dt" sz="half" idx="10"/>
          </p:nvPr>
        </p:nvSpPr>
        <p:spPr/>
        <p:txBody>
          <a:bodyPr/>
          <a:lstStyle/>
          <a:p>
            <a:fld id="{633BE86A-589E-4129-891E-8B8CE91D78DD}" type="datetimeFigureOut">
              <a:rPr lang="pt-BR" smtClean="0"/>
              <a:t>08/05/2023</a:t>
            </a:fld>
            <a:endParaRPr lang="pt-BR"/>
          </a:p>
        </p:txBody>
      </p:sp>
      <p:sp>
        <p:nvSpPr>
          <p:cNvPr id="5" name="Espaço Reservado para Rodapé 4">
            <a:extLst>
              <a:ext uri="{FF2B5EF4-FFF2-40B4-BE49-F238E27FC236}">
                <a16:creationId xmlns:a16="http://schemas.microsoft.com/office/drawing/2014/main" id="{E3324368-805C-0920-A07A-90C6579B8FB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BA539B0E-FAB1-2F6F-3231-95731203CACC}"/>
              </a:ext>
            </a:extLst>
          </p:cNvPr>
          <p:cNvSpPr>
            <a:spLocks noGrp="1"/>
          </p:cNvSpPr>
          <p:nvPr>
            <p:ph type="sldNum" sz="quarter" idx="12"/>
          </p:nvPr>
        </p:nvSpPr>
        <p:spPr/>
        <p:txBody>
          <a:bodyPr/>
          <a:lstStyle/>
          <a:p>
            <a:fld id="{B87900A7-D8AD-45E3-9609-B2F35EB069F7}" type="slidenum">
              <a:rPr lang="pt-BR" smtClean="0"/>
              <a:t>‹nº›</a:t>
            </a:fld>
            <a:endParaRPr lang="pt-BR"/>
          </a:p>
        </p:txBody>
      </p:sp>
    </p:spTree>
    <p:extLst>
      <p:ext uri="{BB962C8B-B14F-4D97-AF65-F5344CB8AC3E}">
        <p14:creationId xmlns:p14="http://schemas.microsoft.com/office/powerpoint/2010/main" val="3530219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B8FCF9-460A-B8BF-F737-9CE4B6CDCFA1}"/>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B95CB1F4-5014-F383-09A2-2E357F69622B}"/>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19B841E-7109-15DB-8051-B1ED04EA8BE5}"/>
              </a:ext>
            </a:extLst>
          </p:cNvPr>
          <p:cNvSpPr>
            <a:spLocks noGrp="1"/>
          </p:cNvSpPr>
          <p:nvPr>
            <p:ph type="dt" sz="half" idx="10"/>
          </p:nvPr>
        </p:nvSpPr>
        <p:spPr/>
        <p:txBody>
          <a:bodyPr/>
          <a:lstStyle/>
          <a:p>
            <a:fld id="{633BE86A-589E-4129-891E-8B8CE91D78DD}" type="datetimeFigureOut">
              <a:rPr lang="pt-BR" smtClean="0"/>
              <a:t>08/05/2023</a:t>
            </a:fld>
            <a:endParaRPr lang="pt-BR"/>
          </a:p>
        </p:txBody>
      </p:sp>
      <p:sp>
        <p:nvSpPr>
          <p:cNvPr id="5" name="Espaço Reservado para Rodapé 4">
            <a:extLst>
              <a:ext uri="{FF2B5EF4-FFF2-40B4-BE49-F238E27FC236}">
                <a16:creationId xmlns:a16="http://schemas.microsoft.com/office/drawing/2014/main" id="{B19E1C4F-D84F-9BAE-D0B7-7DCABEA7408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790BDC9B-47FE-5357-57F3-D3648F82F60A}"/>
              </a:ext>
            </a:extLst>
          </p:cNvPr>
          <p:cNvSpPr>
            <a:spLocks noGrp="1"/>
          </p:cNvSpPr>
          <p:nvPr>
            <p:ph type="sldNum" sz="quarter" idx="12"/>
          </p:nvPr>
        </p:nvSpPr>
        <p:spPr/>
        <p:txBody>
          <a:bodyPr/>
          <a:lstStyle/>
          <a:p>
            <a:fld id="{B87900A7-D8AD-45E3-9609-B2F35EB069F7}" type="slidenum">
              <a:rPr lang="pt-BR" smtClean="0"/>
              <a:t>‹nº›</a:t>
            </a:fld>
            <a:endParaRPr lang="pt-BR"/>
          </a:p>
        </p:txBody>
      </p:sp>
    </p:spTree>
    <p:extLst>
      <p:ext uri="{BB962C8B-B14F-4D97-AF65-F5344CB8AC3E}">
        <p14:creationId xmlns:p14="http://schemas.microsoft.com/office/powerpoint/2010/main" val="3336169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A126E55-58D4-CD7C-3B6B-D4ADBF6E8EED}"/>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48AACCD5-99AF-5C97-0779-A17A189C77F7}"/>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8601596-F635-AC8E-BE6E-FF851649D747}"/>
              </a:ext>
            </a:extLst>
          </p:cNvPr>
          <p:cNvSpPr>
            <a:spLocks noGrp="1"/>
          </p:cNvSpPr>
          <p:nvPr>
            <p:ph type="dt" sz="half" idx="10"/>
          </p:nvPr>
        </p:nvSpPr>
        <p:spPr/>
        <p:txBody>
          <a:bodyPr/>
          <a:lstStyle/>
          <a:p>
            <a:fld id="{633BE86A-589E-4129-891E-8B8CE91D78DD}" type="datetimeFigureOut">
              <a:rPr lang="pt-BR" smtClean="0"/>
              <a:t>08/05/2023</a:t>
            </a:fld>
            <a:endParaRPr lang="pt-BR"/>
          </a:p>
        </p:txBody>
      </p:sp>
      <p:sp>
        <p:nvSpPr>
          <p:cNvPr id="5" name="Espaço Reservado para Rodapé 4">
            <a:extLst>
              <a:ext uri="{FF2B5EF4-FFF2-40B4-BE49-F238E27FC236}">
                <a16:creationId xmlns:a16="http://schemas.microsoft.com/office/drawing/2014/main" id="{8806CA76-2C5C-F1CD-553F-4591FDFA7C0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EF2D0E5-49BF-AC0A-45E4-4CE45A70653B}"/>
              </a:ext>
            </a:extLst>
          </p:cNvPr>
          <p:cNvSpPr>
            <a:spLocks noGrp="1"/>
          </p:cNvSpPr>
          <p:nvPr>
            <p:ph type="sldNum" sz="quarter" idx="12"/>
          </p:nvPr>
        </p:nvSpPr>
        <p:spPr/>
        <p:txBody>
          <a:bodyPr/>
          <a:lstStyle/>
          <a:p>
            <a:fld id="{B87900A7-D8AD-45E3-9609-B2F35EB069F7}" type="slidenum">
              <a:rPr lang="pt-BR" smtClean="0"/>
              <a:t>‹nº›</a:t>
            </a:fld>
            <a:endParaRPr lang="pt-BR"/>
          </a:p>
        </p:txBody>
      </p:sp>
    </p:spTree>
    <p:extLst>
      <p:ext uri="{BB962C8B-B14F-4D97-AF65-F5344CB8AC3E}">
        <p14:creationId xmlns:p14="http://schemas.microsoft.com/office/powerpoint/2010/main" val="3507057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4CDE5E-8486-6EAC-4A57-845CD27A24B0}"/>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B1671D54-19D5-77FA-7097-F422562540C2}"/>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B44269C-AA56-6ED1-EB22-0E332486E054}"/>
              </a:ext>
            </a:extLst>
          </p:cNvPr>
          <p:cNvSpPr>
            <a:spLocks noGrp="1"/>
          </p:cNvSpPr>
          <p:nvPr>
            <p:ph type="dt" sz="half" idx="10"/>
          </p:nvPr>
        </p:nvSpPr>
        <p:spPr/>
        <p:txBody>
          <a:bodyPr/>
          <a:lstStyle/>
          <a:p>
            <a:fld id="{633BE86A-589E-4129-891E-8B8CE91D78DD}" type="datetimeFigureOut">
              <a:rPr lang="pt-BR" smtClean="0"/>
              <a:t>08/05/2023</a:t>
            </a:fld>
            <a:endParaRPr lang="pt-BR"/>
          </a:p>
        </p:txBody>
      </p:sp>
      <p:sp>
        <p:nvSpPr>
          <p:cNvPr id="5" name="Espaço Reservado para Rodapé 4">
            <a:extLst>
              <a:ext uri="{FF2B5EF4-FFF2-40B4-BE49-F238E27FC236}">
                <a16:creationId xmlns:a16="http://schemas.microsoft.com/office/drawing/2014/main" id="{379E9E5D-638F-809A-F62C-3B68CA65C11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BFA1783-C532-E8C0-8E6E-D67E8C8FF512}"/>
              </a:ext>
            </a:extLst>
          </p:cNvPr>
          <p:cNvSpPr>
            <a:spLocks noGrp="1"/>
          </p:cNvSpPr>
          <p:nvPr>
            <p:ph type="sldNum" sz="quarter" idx="12"/>
          </p:nvPr>
        </p:nvSpPr>
        <p:spPr/>
        <p:txBody>
          <a:bodyPr/>
          <a:lstStyle/>
          <a:p>
            <a:fld id="{B87900A7-D8AD-45E3-9609-B2F35EB069F7}" type="slidenum">
              <a:rPr lang="pt-BR" smtClean="0"/>
              <a:t>‹nº›</a:t>
            </a:fld>
            <a:endParaRPr lang="pt-BR"/>
          </a:p>
        </p:txBody>
      </p:sp>
    </p:spTree>
    <p:extLst>
      <p:ext uri="{BB962C8B-B14F-4D97-AF65-F5344CB8AC3E}">
        <p14:creationId xmlns:p14="http://schemas.microsoft.com/office/powerpoint/2010/main" val="1466184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F8A1DD-F842-3C4E-246D-50501BA44B5E}"/>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7D20D44A-1B0D-AF2B-0930-6CF91DECB3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C77AD57C-95D4-BE60-FF36-71ED5AAC8F5D}"/>
              </a:ext>
            </a:extLst>
          </p:cNvPr>
          <p:cNvSpPr>
            <a:spLocks noGrp="1"/>
          </p:cNvSpPr>
          <p:nvPr>
            <p:ph type="dt" sz="half" idx="10"/>
          </p:nvPr>
        </p:nvSpPr>
        <p:spPr/>
        <p:txBody>
          <a:bodyPr/>
          <a:lstStyle/>
          <a:p>
            <a:fld id="{633BE86A-589E-4129-891E-8B8CE91D78DD}" type="datetimeFigureOut">
              <a:rPr lang="pt-BR" smtClean="0"/>
              <a:t>08/05/2023</a:t>
            </a:fld>
            <a:endParaRPr lang="pt-BR"/>
          </a:p>
        </p:txBody>
      </p:sp>
      <p:sp>
        <p:nvSpPr>
          <p:cNvPr id="5" name="Espaço Reservado para Rodapé 4">
            <a:extLst>
              <a:ext uri="{FF2B5EF4-FFF2-40B4-BE49-F238E27FC236}">
                <a16:creationId xmlns:a16="http://schemas.microsoft.com/office/drawing/2014/main" id="{30B9C32F-D60B-E028-6978-429FFA664C1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AB60994E-98EE-6DB4-591A-D4D82AE4F2DF}"/>
              </a:ext>
            </a:extLst>
          </p:cNvPr>
          <p:cNvSpPr>
            <a:spLocks noGrp="1"/>
          </p:cNvSpPr>
          <p:nvPr>
            <p:ph type="sldNum" sz="quarter" idx="12"/>
          </p:nvPr>
        </p:nvSpPr>
        <p:spPr/>
        <p:txBody>
          <a:bodyPr/>
          <a:lstStyle/>
          <a:p>
            <a:fld id="{B87900A7-D8AD-45E3-9609-B2F35EB069F7}" type="slidenum">
              <a:rPr lang="pt-BR" smtClean="0"/>
              <a:t>‹nº›</a:t>
            </a:fld>
            <a:endParaRPr lang="pt-BR"/>
          </a:p>
        </p:txBody>
      </p:sp>
    </p:spTree>
    <p:extLst>
      <p:ext uri="{BB962C8B-B14F-4D97-AF65-F5344CB8AC3E}">
        <p14:creationId xmlns:p14="http://schemas.microsoft.com/office/powerpoint/2010/main" val="4128581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FB2F0B-CDCF-251E-8E02-61E338DE8E00}"/>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904F519B-F346-AE01-12D0-846D639EAE44}"/>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EE6ADA66-A5D3-899E-353B-1724130FBA45}"/>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0E383711-6D1C-436E-AB15-8E8729A85620}"/>
              </a:ext>
            </a:extLst>
          </p:cNvPr>
          <p:cNvSpPr>
            <a:spLocks noGrp="1"/>
          </p:cNvSpPr>
          <p:nvPr>
            <p:ph type="dt" sz="half" idx="10"/>
          </p:nvPr>
        </p:nvSpPr>
        <p:spPr/>
        <p:txBody>
          <a:bodyPr/>
          <a:lstStyle/>
          <a:p>
            <a:fld id="{633BE86A-589E-4129-891E-8B8CE91D78DD}" type="datetimeFigureOut">
              <a:rPr lang="pt-BR" smtClean="0"/>
              <a:t>08/05/2023</a:t>
            </a:fld>
            <a:endParaRPr lang="pt-BR"/>
          </a:p>
        </p:txBody>
      </p:sp>
      <p:sp>
        <p:nvSpPr>
          <p:cNvPr id="6" name="Espaço Reservado para Rodapé 5">
            <a:extLst>
              <a:ext uri="{FF2B5EF4-FFF2-40B4-BE49-F238E27FC236}">
                <a16:creationId xmlns:a16="http://schemas.microsoft.com/office/drawing/2014/main" id="{6C31B58F-8B4C-78F9-BBEE-E4F6795C40F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86EA04B3-E457-69E5-8D09-1B671CE080C7}"/>
              </a:ext>
            </a:extLst>
          </p:cNvPr>
          <p:cNvSpPr>
            <a:spLocks noGrp="1"/>
          </p:cNvSpPr>
          <p:nvPr>
            <p:ph type="sldNum" sz="quarter" idx="12"/>
          </p:nvPr>
        </p:nvSpPr>
        <p:spPr/>
        <p:txBody>
          <a:bodyPr/>
          <a:lstStyle/>
          <a:p>
            <a:fld id="{B87900A7-D8AD-45E3-9609-B2F35EB069F7}" type="slidenum">
              <a:rPr lang="pt-BR" smtClean="0"/>
              <a:t>‹nº›</a:t>
            </a:fld>
            <a:endParaRPr lang="pt-BR"/>
          </a:p>
        </p:txBody>
      </p:sp>
    </p:spTree>
    <p:extLst>
      <p:ext uri="{BB962C8B-B14F-4D97-AF65-F5344CB8AC3E}">
        <p14:creationId xmlns:p14="http://schemas.microsoft.com/office/powerpoint/2010/main" val="2375543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FC5E7A-1D28-C4EC-A63D-7E4A03561BD3}"/>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28D09632-CB64-C9C3-094F-C75E5A673A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A82D4B1F-FBE3-125B-1B4B-FA301024417E}"/>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C494DEF-F22C-5153-73AB-535713E778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42F8D5F6-DDE8-85EA-F7D3-8842265E8271}"/>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53B8995B-7A9B-4D78-0B9D-322B5FC84FC9}"/>
              </a:ext>
            </a:extLst>
          </p:cNvPr>
          <p:cNvSpPr>
            <a:spLocks noGrp="1"/>
          </p:cNvSpPr>
          <p:nvPr>
            <p:ph type="dt" sz="half" idx="10"/>
          </p:nvPr>
        </p:nvSpPr>
        <p:spPr/>
        <p:txBody>
          <a:bodyPr/>
          <a:lstStyle/>
          <a:p>
            <a:fld id="{633BE86A-589E-4129-891E-8B8CE91D78DD}" type="datetimeFigureOut">
              <a:rPr lang="pt-BR" smtClean="0"/>
              <a:t>08/05/2023</a:t>
            </a:fld>
            <a:endParaRPr lang="pt-BR"/>
          </a:p>
        </p:txBody>
      </p:sp>
      <p:sp>
        <p:nvSpPr>
          <p:cNvPr id="8" name="Espaço Reservado para Rodapé 7">
            <a:extLst>
              <a:ext uri="{FF2B5EF4-FFF2-40B4-BE49-F238E27FC236}">
                <a16:creationId xmlns:a16="http://schemas.microsoft.com/office/drawing/2014/main" id="{9A7A3464-A611-B937-1C69-1D450471418C}"/>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DB9A00F1-3502-D6FF-6585-582BCBF25E47}"/>
              </a:ext>
            </a:extLst>
          </p:cNvPr>
          <p:cNvSpPr>
            <a:spLocks noGrp="1"/>
          </p:cNvSpPr>
          <p:nvPr>
            <p:ph type="sldNum" sz="quarter" idx="12"/>
          </p:nvPr>
        </p:nvSpPr>
        <p:spPr/>
        <p:txBody>
          <a:bodyPr/>
          <a:lstStyle/>
          <a:p>
            <a:fld id="{B87900A7-D8AD-45E3-9609-B2F35EB069F7}" type="slidenum">
              <a:rPr lang="pt-BR" smtClean="0"/>
              <a:t>‹nº›</a:t>
            </a:fld>
            <a:endParaRPr lang="pt-BR"/>
          </a:p>
        </p:txBody>
      </p:sp>
    </p:spTree>
    <p:extLst>
      <p:ext uri="{BB962C8B-B14F-4D97-AF65-F5344CB8AC3E}">
        <p14:creationId xmlns:p14="http://schemas.microsoft.com/office/powerpoint/2010/main" val="1800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D905E1-2FD4-54B3-629C-51AA9C1AB162}"/>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2922AB24-91A5-4D3E-A565-D0301F630E97}"/>
              </a:ext>
            </a:extLst>
          </p:cNvPr>
          <p:cNvSpPr>
            <a:spLocks noGrp="1"/>
          </p:cNvSpPr>
          <p:nvPr>
            <p:ph type="dt" sz="half" idx="10"/>
          </p:nvPr>
        </p:nvSpPr>
        <p:spPr/>
        <p:txBody>
          <a:bodyPr/>
          <a:lstStyle/>
          <a:p>
            <a:fld id="{633BE86A-589E-4129-891E-8B8CE91D78DD}" type="datetimeFigureOut">
              <a:rPr lang="pt-BR" smtClean="0"/>
              <a:t>08/05/2023</a:t>
            </a:fld>
            <a:endParaRPr lang="pt-BR"/>
          </a:p>
        </p:txBody>
      </p:sp>
      <p:sp>
        <p:nvSpPr>
          <p:cNvPr id="4" name="Espaço Reservado para Rodapé 3">
            <a:extLst>
              <a:ext uri="{FF2B5EF4-FFF2-40B4-BE49-F238E27FC236}">
                <a16:creationId xmlns:a16="http://schemas.microsoft.com/office/drawing/2014/main" id="{8DEA36C0-C5E2-C32A-0B39-B6A885E90B4A}"/>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2FF9DED6-E0F2-4830-A99E-E88DFF637DC0}"/>
              </a:ext>
            </a:extLst>
          </p:cNvPr>
          <p:cNvSpPr>
            <a:spLocks noGrp="1"/>
          </p:cNvSpPr>
          <p:nvPr>
            <p:ph type="sldNum" sz="quarter" idx="12"/>
          </p:nvPr>
        </p:nvSpPr>
        <p:spPr/>
        <p:txBody>
          <a:bodyPr/>
          <a:lstStyle/>
          <a:p>
            <a:fld id="{B87900A7-D8AD-45E3-9609-B2F35EB069F7}" type="slidenum">
              <a:rPr lang="pt-BR" smtClean="0"/>
              <a:t>‹nº›</a:t>
            </a:fld>
            <a:endParaRPr lang="pt-BR"/>
          </a:p>
        </p:txBody>
      </p:sp>
    </p:spTree>
    <p:extLst>
      <p:ext uri="{BB962C8B-B14F-4D97-AF65-F5344CB8AC3E}">
        <p14:creationId xmlns:p14="http://schemas.microsoft.com/office/powerpoint/2010/main" val="459774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BB7AC726-F507-4F3C-BFD1-BE43359A7F51}"/>
              </a:ext>
            </a:extLst>
          </p:cNvPr>
          <p:cNvSpPr>
            <a:spLocks noGrp="1"/>
          </p:cNvSpPr>
          <p:nvPr>
            <p:ph type="dt" sz="half" idx="10"/>
          </p:nvPr>
        </p:nvSpPr>
        <p:spPr/>
        <p:txBody>
          <a:bodyPr/>
          <a:lstStyle/>
          <a:p>
            <a:fld id="{633BE86A-589E-4129-891E-8B8CE91D78DD}" type="datetimeFigureOut">
              <a:rPr lang="pt-BR" smtClean="0"/>
              <a:t>08/05/2023</a:t>
            </a:fld>
            <a:endParaRPr lang="pt-BR"/>
          </a:p>
        </p:txBody>
      </p:sp>
      <p:sp>
        <p:nvSpPr>
          <p:cNvPr id="3" name="Espaço Reservado para Rodapé 2">
            <a:extLst>
              <a:ext uri="{FF2B5EF4-FFF2-40B4-BE49-F238E27FC236}">
                <a16:creationId xmlns:a16="http://schemas.microsoft.com/office/drawing/2014/main" id="{6A8D2592-2AE7-8BD1-F94F-C1D1A75A39A8}"/>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38E38633-ACEE-BB3A-0977-2CC3F9291633}"/>
              </a:ext>
            </a:extLst>
          </p:cNvPr>
          <p:cNvSpPr>
            <a:spLocks noGrp="1"/>
          </p:cNvSpPr>
          <p:nvPr>
            <p:ph type="sldNum" sz="quarter" idx="12"/>
          </p:nvPr>
        </p:nvSpPr>
        <p:spPr/>
        <p:txBody>
          <a:bodyPr/>
          <a:lstStyle/>
          <a:p>
            <a:fld id="{B87900A7-D8AD-45E3-9609-B2F35EB069F7}" type="slidenum">
              <a:rPr lang="pt-BR" smtClean="0"/>
              <a:t>‹nº›</a:t>
            </a:fld>
            <a:endParaRPr lang="pt-BR"/>
          </a:p>
        </p:txBody>
      </p:sp>
    </p:spTree>
    <p:extLst>
      <p:ext uri="{BB962C8B-B14F-4D97-AF65-F5344CB8AC3E}">
        <p14:creationId xmlns:p14="http://schemas.microsoft.com/office/powerpoint/2010/main" val="3728580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617486-A434-EA1B-B59A-1507161D82B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4DFADED2-572B-D85E-6DF5-35323F91B6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904E43DC-3A8E-30A3-BAF1-414B934A4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4EEB426A-6BF0-12A5-61EA-4912338AB14F}"/>
              </a:ext>
            </a:extLst>
          </p:cNvPr>
          <p:cNvSpPr>
            <a:spLocks noGrp="1"/>
          </p:cNvSpPr>
          <p:nvPr>
            <p:ph type="dt" sz="half" idx="10"/>
          </p:nvPr>
        </p:nvSpPr>
        <p:spPr/>
        <p:txBody>
          <a:bodyPr/>
          <a:lstStyle/>
          <a:p>
            <a:fld id="{633BE86A-589E-4129-891E-8B8CE91D78DD}" type="datetimeFigureOut">
              <a:rPr lang="pt-BR" smtClean="0"/>
              <a:t>08/05/2023</a:t>
            </a:fld>
            <a:endParaRPr lang="pt-BR"/>
          </a:p>
        </p:txBody>
      </p:sp>
      <p:sp>
        <p:nvSpPr>
          <p:cNvPr id="6" name="Espaço Reservado para Rodapé 5">
            <a:extLst>
              <a:ext uri="{FF2B5EF4-FFF2-40B4-BE49-F238E27FC236}">
                <a16:creationId xmlns:a16="http://schemas.microsoft.com/office/drawing/2014/main" id="{EAC7D624-7E2E-26FA-394B-51F29289255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060C043A-617C-483A-5F23-7A526780B865}"/>
              </a:ext>
            </a:extLst>
          </p:cNvPr>
          <p:cNvSpPr>
            <a:spLocks noGrp="1"/>
          </p:cNvSpPr>
          <p:nvPr>
            <p:ph type="sldNum" sz="quarter" idx="12"/>
          </p:nvPr>
        </p:nvSpPr>
        <p:spPr/>
        <p:txBody>
          <a:bodyPr/>
          <a:lstStyle/>
          <a:p>
            <a:fld id="{B87900A7-D8AD-45E3-9609-B2F35EB069F7}" type="slidenum">
              <a:rPr lang="pt-BR" smtClean="0"/>
              <a:t>‹nº›</a:t>
            </a:fld>
            <a:endParaRPr lang="pt-BR"/>
          </a:p>
        </p:txBody>
      </p:sp>
    </p:spTree>
    <p:extLst>
      <p:ext uri="{BB962C8B-B14F-4D97-AF65-F5344CB8AC3E}">
        <p14:creationId xmlns:p14="http://schemas.microsoft.com/office/powerpoint/2010/main" val="3678874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C612A5-2FC2-3A14-5576-45BE534291F9}"/>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0E86EF57-4C50-6932-0E5E-90B71B7451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21771C97-9818-5AA7-A822-09A206B3A7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EFF2A452-3CB8-9905-2C94-E7327E6247B3}"/>
              </a:ext>
            </a:extLst>
          </p:cNvPr>
          <p:cNvSpPr>
            <a:spLocks noGrp="1"/>
          </p:cNvSpPr>
          <p:nvPr>
            <p:ph type="dt" sz="half" idx="10"/>
          </p:nvPr>
        </p:nvSpPr>
        <p:spPr/>
        <p:txBody>
          <a:bodyPr/>
          <a:lstStyle/>
          <a:p>
            <a:fld id="{633BE86A-589E-4129-891E-8B8CE91D78DD}" type="datetimeFigureOut">
              <a:rPr lang="pt-BR" smtClean="0"/>
              <a:t>08/05/2023</a:t>
            </a:fld>
            <a:endParaRPr lang="pt-BR"/>
          </a:p>
        </p:txBody>
      </p:sp>
      <p:sp>
        <p:nvSpPr>
          <p:cNvPr id="6" name="Espaço Reservado para Rodapé 5">
            <a:extLst>
              <a:ext uri="{FF2B5EF4-FFF2-40B4-BE49-F238E27FC236}">
                <a16:creationId xmlns:a16="http://schemas.microsoft.com/office/drawing/2014/main" id="{1E500783-09DC-7465-6C68-C8E458DB4505}"/>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39D44C74-6683-8754-DBB9-4D2F6BAA3312}"/>
              </a:ext>
            </a:extLst>
          </p:cNvPr>
          <p:cNvSpPr>
            <a:spLocks noGrp="1"/>
          </p:cNvSpPr>
          <p:nvPr>
            <p:ph type="sldNum" sz="quarter" idx="12"/>
          </p:nvPr>
        </p:nvSpPr>
        <p:spPr/>
        <p:txBody>
          <a:bodyPr/>
          <a:lstStyle/>
          <a:p>
            <a:fld id="{B87900A7-D8AD-45E3-9609-B2F35EB069F7}" type="slidenum">
              <a:rPr lang="pt-BR" smtClean="0"/>
              <a:t>‹nº›</a:t>
            </a:fld>
            <a:endParaRPr lang="pt-BR"/>
          </a:p>
        </p:txBody>
      </p:sp>
    </p:spTree>
    <p:extLst>
      <p:ext uri="{BB962C8B-B14F-4D97-AF65-F5344CB8AC3E}">
        <p14:creationId xmlns:p14="http://schemas.microsoft.com/office/powerpoint/2010/main" val="3667128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F517C5A7-6A11-96A4-416B-83D2823476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9BA3E328-A6BE-223A-811A-5C82C143F2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D9BBC764-F92D-3644-24A7-9B87B198FE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3BE86A-589E-4129-891E-8B8CE91D78DD}" type="datetimeFigureOut">
              <a:rPr lang="pt-BR" smtClean="0"/>
              <a:t>08/05/2023</a:t>
            </a:fld>
            <a:endParaRPr lang="pt-BR"/>
          </a:p>
        </p:txBody>
      </p:sp>
      <p:sp>
        <p:nvSpPr>
          <p:cNvPr id="5" name="Espaço Reservado para Rodapé 4">
            <a:extLst>
              <a:ext uri="{FF2B5EF4-FFF2-40B4-BE49-F238E27FC236}">
                <a16:creationId xmlns:a16="http://schemas.microsoft.com/office/drawing/2014/main" id="{68DDE96A-98E0-76AA-F817-867E28675D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97858725-BC41-03EF-80D0-BD8A0692DA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7900A7-D8AD-45E3-9609-B2F35EB069F7}" type="slidenum">
              <a:rPr lang="pt-BR" smtClean="0"/>
              <a:t>‹nº›</a:t>
            </a:fld>
            <a:endParaRPr lang="pt-BR"/>
          </a:p>
        </p:txBody>
      </p:sp>
    </p:spTree>
    <p:extLst>
      <p:ext uri="{BB962C8B-B14F-4D97-AF65-F5344CB8AC3E}">
        <p14:creationId xmlns:p14="http://schemas.microsoft.com/office/powerpoint/2010/main" val="523527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920830FC-1D16-FF05-4EB0-1B79D438CFC5}"/>
              </a:ext>
            </a:extLst>
          </p:cNvPr>
          <p:cNvSpPr>
            <a:spLocks noGrp="1"/>
          </p:cNvSpPr>
          <p:nvPr>
            <p:ph type="subTitle" idx="1"/>
          </p:nvPr>
        </p:nvSpPr>
        <p:spPr>
          <a:xfrm>
            <a:off x="403413" y="457199"/>
            <a:ext cx="11389658" cy="6078071"/>
          </a:xfrm>
          <a:solidFill>
            <a:schemeClr val="accent2">
              <a:lumMod val="60000"/>
              <a:lumOff val="40000"/>
            </a:schemeClr>
          </a:solidFill>
          <a:ln w="76200">
            <a:solidFill>
              <a:schemeClr val="accent2">
                <a:lumMod val="75000"/>
              </a:schemeClr>
            </a:solidFill>
          </a:ln>
        </p:spPr>
        <p:style>
          <a:lnRef idx="1">
            <a:schemeClr val="accent2"/>
          </a:lnRef>
          <a:fillRef idx="2">
            <a:schemeClr val="accent2"/>
          </a:fillRef>
          <a:effectRef idx="1">
            <a:schemeClr val="accent2"/>
          </a:effectRef>
          <a:fontRef idx="minor">
            <a:schemeClr val="dk1"/>
          </a:fontRef>
        </p:style>
        <p:txBody>
          <a:bodyPr>
            <a:normAutofit/>
          </a:bodyPr>
          <a:lstStyle/>
          <a:p>
            <a:pPr marL="342900" indent="-342900" algn="just">
              <a:buFont typeface="Arial" panose="020B0604020202020204" pitchFamily="34" charset="0"/>
              <a:buChar char="•"/>
            </a:pPr>
            <a:endParaRPr lang="pt-BR" dirty="0"/>
          </a:p>
          <a:p>
            <a:pPr marL="342900" indent="-342900" algn="just">
              <a:spcBef>
                <a:spcPts val="0"/>
              </a:spcBef>
              <a:buFont typeface="Arial" panose="020B0604020202020204" pitchFamily="34" charset="0"/>
              <a:buChar char="•"/>
            </a:pPr>
            <a:r>
              <a:rPr lang="pt-BR" dirty="0"/>
              <a:t>Género </a:t>
            </a:r>
            <a:r>
              <a:rPr lang="pt-BR" dirty="0" err="1"/>
              <a:t>literario</a:t>
            </a:r>
            <a:r>
              <a:rPr lang="pt-BR" dirty="0"/>
              <a:t>: </a:t>
            </a:r>
          </a:p>
          <a:p>
            <a:pPr marL="457200" indent="-457200" algn="just">
              <a:spcBef>
                <a:spcPts val="0"/>
              </a:spcBef>
              <a:buFont typeface="+mj-lt"/>
              <a:buAutoNum type="arabicPeriod"/>
            </a:pPr>
            <a:r>
              <a:rPr lang="pt-BR" dirty="0"/>
              <a:t>principio </a:t>
            </a:r>
            <a:r>
              <a:rPr lang="pt-BR" dirty="0" err="1"/>
              <a:t>dinámico</a:t>
            </a:r>
            <a:r>
              <a:rPr lang="pt-BR" dirty="0"/>
              <a:t> de </a:t>
            </a:r>
            <a:r>
              <a:rPr lang="pt-BR" dirty="0" err="1"/>
              <a:t>producción</a:t>
            </a:r>
            <a:r>
              <a:rPr lang="pt-BR" dirty="0"/>
              <a:t> discursiva (</a:t>
            </a:r>
            <a:r>
              <a:rPr lang="pt-BR" dirty="0" err="1"/>
              <a:t>la</a:t>
            </a:r>
            <a:r>
              <a:rPr lang="pt-BR" dirty="0"/>
              <a:t> literatura moderna transgrede </a:t>
            </a:r>
            <a:r>
              <a:rPr lang="pt-BR" dirty="0" err="1"/>
              <a:t>la</a:t>
            </a:r>
            <a:r>
              <a:rPr lang="pt-BR" dirty="0"/>
              <a:t> </a:t>
            </a:r>
            <a:r>
              <a:rPr lang="pt-BR" dirty="0" err="1"/>
              <a:t>ley</a:t>
            </a:r>
            <a:r>
              <a:rPr lang="pt-BR" dirty="0"/>
              <a:t> </a:t>
            </a:r>
            <a:r>
              <a:rPr lang="pt-BR" dirty="0" err="1"/>
              <a:t>del</a:t>
            </a:r>
            <a:r>
              <a:rPr lang="pt-BR" dirty="0"/>
              <a:t> género)</a:t>
            </a:r>
          </a:p>
          <a:p>
            <a:pPr marL="457200" indent="-457200" algn="just">
              <a:spcBef>
                <a:spcPts val="0"/>
              </a:spcBef>
              <a:buFont typeface="+mj-lt"/>
              <a:buAutoNum type="arabicPeriod"/>
            </a:pPr>
            <a:r>
              <a:rPr lang="pt-BR" dirty="0"/>
              <a:t>modelo de escritura para </a:t>
            </a:r>
            <a:r>
              <a:rPr lang="pt-BR" dirty="0" err="1"/>
              <a:t>el</a:t>
            </a:r>
            <a:r>
              <a:rPr lang="pt-BR" dirty="0"/>
              <a:t> autor y horizonte de expectativa para </a:t>
            </a:r>
            <a:r>
              <a:rPr lang="pt-BR" dirty="0" err="1"/>
              <a:t>el</a:t>
            </a:r>
            <a:r>
              <a:rPr lang="pt-BR" dirty="0"/>
              <a:t> </a:t>
            </a:r>
            <a:r>
              <a:rPr lang="pt-BR" dirty="0" err="1"/>
              <a:t>lector</a:t>
            </a:r>
            <a:endParaRPr lang="pt-BR" dirty="0"/>
          </a:p>
          <a:p>
            <a:pPr algn="just">
              <a:spcBef>
                <a:spcPts val="0"/>
              </a:spcBef>
            </a:pPr>
            <a:endParaRPr lang="pt-BR" dirty="0"/>
          </a:p>
          <a:p>
            <a:pPr marL="342900" indent="-342900" algn="just">
              <a:spcBef>
                <a:spcPts val="0"/>
              </a:spcBef>
              <a:buFont typeface="Arial" panose="020B0604020202020204" pitchFamily="34" charset="0"/>
              <a:buChar char="•"/>
            </a:pPr>
            <a:r>
              <a:rPr lang="pt-BR" dirty="0"/>
              <a:t>Género policial: </a:t>
            </a:r>
          </a:p>
          <a:p>
            <a:pPr marL="457200" indent="-457200" algn="just">
              <a:spcBef>
                <a:spcPts val="0"/>
              </a:spcBef>
              <a:buFont typeface="+mj-lt"/>
              <a:buAutoNum type="arabicPeriod"/>
            </a:pPr>
            <a:r>
              <a:rPr lang="pt-BR" dirty="0" err="1"/>
              <a:t>cuestiona</a:t>
            </a:r>
            <a:r>
              <a:rPr lang="pt-BR" dirty="0"/>
              <a:t> </a:t>
            </a:r>
            <a:r>
              <a:rPr lang="pt-BR" dirty="0" err="1"/>
              <a:t>las</a:t>
            </a:r>
            <a:r>
              <a:rPr lang="pt-BR" dirty="0"/>
              <a:t> relaciones entre </a:t>
            </a:r>
            <a:r>
              <a:rPr lang="pt-BR" dirty="0" err="1"/>
              <a:t>la</a:t>
            </a:r>
            <a:r>
              <a:rPr lang="pt-BR" dirty="0"/>
              <a:t> </a:t>
            </a:r>
            <a:r>
              <a:rPr lang="pt-BR" dirty="0" err="1"/>
              <a:t>verdad</a:t>
            </a:r>
            <a:r>
              <a:rPr lang="pt-BR" dirty="0"/>
              <a:t> y </a:t>
            </a:r>
            <a:r>
              <a:rPr lang="pt-BR" dirty="0" err="1"/>
              <a:t>la</a:t>
            </a:r>
            <a:r>
              <a:rPr lang="pt-BR" dirty="0"/>
              <a:t> </a:t>
            </a:r>
            <a:r>
              <a:rPr lang="pt-BR" dirty="0" err="1"/>
              <a:t>ley</a:t>
            </a:r>
            <a:endParaRPr lang="pt-BR" dirty="0"/>
          </a:p>
          <a:p>
            <a:pPr marL="457200" indent="-457200" algn="just">
              <a:spcBef>
                <a:spcPts val="0"/>
              </a:spcBef>
              <a:buFont typeface="+mj-lt"/>
              <a:buAutoNum type="arabicPeriod"/>
            </a:pPr>
            <a:r>
              <a:rPr lang="pt-BR" dirty="0" err="1"/>
              <a:t>su</a:t>
            </a:r>
            <a:r>
              <a:rPr lang="pt-BR" dirty="0"/>
              <a:t> tema es </a:t>
            </a:r>
            <a:r>
              <a:rPr lang="pt-BR" dirty="0" err="1"/>
              <a:t>la</a:t>
            </a:r>
            <a:r>
              <a:rPr lang="pt-BR" dirty="0"/>
              <a:t> </a:t>
            </a:r>
            <a:r>
              <a:rPr lang="pt-BR" dirty="0" err="1"/>
              <a:t>verosimilitud</a:t>
            </a:r>
            <a:r>
              <a:rPr lang="pt-BR" dirty="0"/>
              <a:t> (</a:t>
            </a:r>
            <a:r>
              <a:rPr lang="pt-BR" dirty="0" err="1"/>
              <a:t>lo</a:t>
            </a:r>
            <a:r>
              <a:rPr lang="pt-BR" dirty="0"/>
              <a:t> que </a:t>
            </a:r>
            <a:r>
              <a:rPr lang="pt-BR" dirty="0" err="1"/>
              <a:t>tiene</a:t>
            </a:r>
            <a:r>
              <a:rPr lang="pt-BR" dirty="0"/>
              <a:t> </a:t>
            </a:r>
            <a:r>
              <a:rPr lang="pt-BR" dirty="0" err="1"/>
              <a:t>apariencia</a:t>
            </a:r>
            <a:r>
              <a:rPr lang="pt-BR" dirty="0"/>
              <a:t> de </a:t>
            </a:r>
            <a:r>
              <a:rPr lang="pt-BR" dirty="0" err="1"/>
              <a:t>verdad</a:t>
            </a:r>
            <a:r>
              <a:rPr lang="pt-BR" dirty="0"/>
              <a:t>)</a:t>
            </a:r>
          </a:p>
          <a:p>
            <a:pPr marL="457200" indent="-457200" algn="just">
              <a:spcBef>
                <a:spcPts val="0"/>
              </a:spcBef>
              <a:buFont typeface="+mj-lt"/>
              <a:buAutoNum type="arabicPeriod"/>
            </a:pPr>
            <a:r>
              <a:rPr lang="pt-BR" dirty="0" err="1"/>
              <a:t>la</a:t>
            </a:r>
            <a:r>
              <a:rPr lang="pt-BR" dirty="0"/>
              <a:t> </a:t>
            </a:r>
            <a:r>
              <a:rPr lang="pt-BR" dirty="0" err="1"/>
              <a:t>revelación</a:t>
            </a:r>
            <a:r>
              <a:rPr lang="pt-BR" dirty="0"/>
              <a:t> de </a:t>
            </a:r>
            <a:r>
              <a:rPr lang="pt-BR" dirty="0" err="1"/>
              <a:t>la</a:t>
            </a:r>
            <a:r>
              <a:rPr lang="pt-BR" dirty="0"/>
              <a:t> </a:t>
            </a:r>
            <a:r>
              <a:rPr lang="pt-BR" dirty="0" err="1"/>
              <a:t>verdad</a:t>
            </a:r>
            <a:r>
              <a:rPr lang="pt-BR" dirty="0"/>
              <a:t> </a:t>
            </a:r>
            <a:r>
              <a:rPr lang="pt-BR" dirty="0" err="1"/>
              <a:t>debe</a:t>
            </a:r>
            <a:r>
              <a:rPr lang="pt-BR" dirty="0"/>
              <a:t> obedecer a dos imperativos: ser </a:t>
            </a:r>
            <a:r>
              <a:rPr lang="pt-BR" dirty="0" err="1"/>
              <a:t>posible</a:t>
            </a:r>
            <a:r>
              <a:rPr lang="pt-BR" dirty="0"/>
              <a:t> e inverosímil.</a:t>
            </a:r>
          </a:p>
          <a:p>
            <a:pPr marL="457200" indent="-457200" algn="just">
              <a:spcBef>
                <a:spcPts val="0"/>
              </a:spcBef>
              <a:buFont typeface="+mj-lt"/>
              <a:buAutoNum type="arabicPeriod"/>
            </a:pPr>
            <a:endParaRPr lang="pt-BR" dirty="0"/>
          </a:p>
          <a:p>
            <a:pPr marL="342900" indent="-342900" algn="just">
              <a:spcBef>
                <a:spcPts val="0"/>
              </a:spcBef>
              <a:buFont typeface="Arial" panose="020B0604020202020204" pitchFamily="34" charset="0"/>
              <a:buChar char="•"/>
            </a:pPr>
            <a:r>
              <a:rPr lang="pt-BR" dirty="0" err="1"/>
              <a:t>Verosimilitud</a:t>
            </a:r>
            <a:r>
              <a:rPr lang="pt-BR" dirty="0"/>
              <a:t>:</a:t>
            </a:r>
          </a:p>
          <a:p>
            <a:pPr marL="457200" indent="-457200" algn="just">
              <a:spcBef>
                <a:spcPts val="0"/>
              </a:spcBef>
              <a:buFont typeface="+mj-lt"/>
              <a:buAutoNum type="arabicPeriod"/>
            </a:pPr>
            <a:r>
              <a:rPr lang="pt-BR" dirty="0" err="1"/>
              <a:t>Verosimilitud</a:t>
            </a:r>
            <a:r>
              <a:rPr lang="pt-BR" dirty="0"/>
              <a:t> referencial: </a:t>
            </a:r>
            <a:r>
              <a:rPr lang="pt-BR" dirty="0" err="1"/>
              <a:t>la</a:t>
            </a:r>
            <a:r>
              <a:rPr lang="pt-BR" dirty="0"/>
              <a:t> </a:t>
            </a:r>
            <a:r>
              <a:rPr lang="pt-BR" dirty="0" err="1"/>
              <a:t>relación</a:t>
            </a:r>
            <a:r>
              <a:rPr lang="pt-BR" dirty="0"/>
              <a:t> entre signo </a:t>
            </a:r>
            <a:r>
              <a:rPr lang="pt-BR" dirty="0" err="1"/>
              <a:t>lingüístico</a:t>
            </a:r>
            <a:r>
              <a:rPr lang="pt-BR" dirty="0"/>
              <a:t> y </a:t>
            </a:r>
            <a:r>
              <a:rPr lang="pt-BR" dirty="0" err="1"/>
              <a:t>el</a:t>
            </a:r>
            <a:r>
              <a:rPr lang="pt-BR" dirty="0"/>
              <a:t> mundo que se evoca</a:t>
            </a:r>
          </a:p>
          <a:p>
            <a:pPr marL="457200" indent="-457200" algn="just">
              <a:spcBef>
                <a:spcPts val="0"/>
              </a:spcBef>
              <a:buFont typeface="+mj-lt"/>
              <a:buAutoNum type="arabicPeriod"/>
            </a:pPr>
            <a:r>
              <a:rPr lang="pt-BR" dirty="0" err="1"/>
              <a:t>Verosimilitud</a:t>
            </a:r>
            <a:r>
              <a:rPr lang="pt-BR" dirty="0"/>
              <a:t> discursiva: </a:t>
            </a:r>
            <a:r>
              <a:rPr lang="pt-BR" dirty="0" err="1"/>
              <a:t>la</a:t>
            </a:r>
            <a:r>
              <a:rPr lang="pt-BR" dirty="0"/>
              <a:t> </a:t>
            </a:r>
            <a:r>
              <a:rPr lang="pt-BR" dirty="0" err="1"/>
              <a:t>relación</a:t>
            </a:r>
            <a:r>
              <a:rPr lang="pt-BR" dirty="0"/>
              <a:t> entre </a:t>
            </a:r>
            <a:r>
              <a:rPr lang="pt-BR" dirty="0" err="1"/>
              <a:t>el</a:t>
            </a:r>
            <a:r>
              <a:rPr lang="pt-BR" dirty="0"/>
              <a:t> signo </a:t>
            </a:r>
            <a:r>
              <a:rPr lang="pt-BR" dirty="0" err="1"/>
              <a:t>lingüístico</a:t>
            </a:r>
            <a:r>
              <a:rPr lang="pt-BR" dirty="0"/>
              <a:t> y </a:t>
            </a:r>
            <a:r>
              <a:rPr lang="pt-BR" dirty="0" err="1"/>
              <a:t>las</a:t>
            </a:r>
            <a:r>
              <a:rPr lang="pt-BR" dirty="0"/>
              <a:t> </a:t>
            </a:r>
            <a:r>
              <a:rPr lang="pt-BR" dirty="0" err="1"/>
              <a:t>leyes</a:t>
            </a:r>
            <a:r>
              <a:rPr lang="pt-BR" dirty="0"/>
              <a:t> que </a:t>
            </a:r>
            <a:r>
              <a:rPr lang="pt-BR" dirty="0" err="1"/>
              <a:t>rigen</a:t>
            </a:r>
            <a:r>
              <a:rPr lang="pt-BR" dirty="0"/>
              <a:t> </a:t>
            </a:r>
            <a:r>
              <a:rPr lang="pt-BR" dirty="0" err="1"/>
              <a:t>el</a:t>
            </a:r>
            <a:r>
              <a:rPr lang="pt-BR" dirty="0"/>
              <a:t> discurso</a:t>
            </a:r>
          </a:p>
          <a:p>
            <a:pPr algn="just">
              <a:spcBef>
                <a:spcPts val="0"/>
              </a:spcBef>
            </a:pPr>
            <a:r>
              <a:rPr lang="pt-BR" dirty="0"/>
              <a:t>	              </a:t>
            </a:r>
          </a:p>
          <a:p>
            <a:pPr algn="r">
              <a:spcBef>
                <a:spcPts val="0"/>
              </a:spcBef>
            </a:pPr>
            <a:r>
              <a:rPr lang="pt-BR" dirty="0"/>
              <a:t>Todorov, </a:t>
            </a:r>
            <a:r>
              <a:rPr lang="pt-BR" dirty="0" err="1"/>
              <a:t>Lo</a:t>
            </a:r>
            <a:r>
              <a:rPr lang="pt-BR" dirty="0"/>
              <a:t> verosímil que no se </a:t>
            </a:r>
            <a:r>
              <a:rPr lang="pt-BR" dirty="0" err="1"/>
              <a:t>podría</a:t>
            </a:r>
            <a:r>
              <a:rPr lang="pt-BR" dirty="0"/>
              <a:t> evitar. </a:t>
            </a:r>
          </a:p>
        </p:txBody>
      </p:sp>
    </p:spTree>
    <p:extLst>
      <p:ext uri="{BB962C8B-B14F-4D97-AF65-F5344CB8AC3E}">
        <p14:creationId xmlns:p14="http://schemas.microsoft.com/office/powerpoint/2010/main" val="3517064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920830FC-1D16-FF05-4EB0-1B79D438CFC5}"/>
              </a:ext>
            </a:extLst>
          </p:cNvPr>
          <p:cNvSpPr>
            <a:spLocks noGrp="1"/>
          </p:cNvSpPr>
          <p:nvPr>
            <p:ph type="subTitle" idx="1"/>
          </p:nvPr>
        </p:nvSpPr>
        <p:spPr>
          <a:xfrm>
            <a:off x="403413" y="457199"/>
            <a:ext cx="11389658" cy="6078071"/>
          </a:xfrm>
          <a:solidFill>
            <a:schemeClr val="accent2">
              <a:lumMod val="60000"/>
              <a:lumOff val="40000"/>
            </a:schemeClr>
          </a:solidFill>
          <a:ln w="76200">
            <a:solidFill>
              <a:schemeClr val="accent2">
                <a:lumMod val="75000"/>
              </a:schemeClr>
            </a:solidFill>
          </a:ln>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gn="just">
              <a:spcBef>
                <a:spcPts val="0"/>
              </a:spcBef>
            </a:pPr>
            <a:r>
              <a:rPr lang="pt-BR" dirty="0"/>
              <a:t> </a:t>
            </a:r>
          </a:p>
          <a:p>
            <a:pPr algn="just">
              <a:spcBef>
                <a:spcPts val="0"/>
              </a:spcBef>
            </a:pPr>
            <a:r>
              <a:rPr lang="es-ES" dirty="0">
                <a:effectLst/>
                <a:ea typeface="Times New Roman" panose="02020603050405020304" pitchFamily="18" charset="0"/>
              </a:rPr>
              <a:t>Digamos que yo tenía o tengo, para mejor decir, una poética del relato que rechaza que existan contenidos que puedan quedar excluidos a priori del material narrativo. El modo en que yo resuelvo esta cuestión es otro tipo de debate. Yo no estoy diciendo aquí que haya conseguido resolverlo o que esto garantice la calidad de lo que escribo. Digo sencillamente que no me parece que a priori deba ser excluido del mundo narrativo un determinado tipo de material (en ese sentido, cierto tipo de </a:t>
            </a:r>
            <a:r>
              <a:rPr lang="es-ES" dirty="0" err="1">
                <a:effectLst/>
                <a:ea typeface="Times New Roman" panose="02020603050405020304" pitchFamily="18" charset="0"/>
              </a:rPr>
              <a:t>ficcionalización</a:t>
            </a:r>
            <a:r>
              <a:rPr lang="es-ES" dirty="0">
                <a:effectLst/>
                <a:ea typeface="Times New Roman" panose="02020603050405020304" pitchFamily="18" charset="0"/>
              </a:rPr>
              <a:t>, cierto debate)/…/. Parece que ese hecho, que el mundo de las ideas entre a la ficción, produce un efecto particular. Las ideas están exasperadas y </a:t>
            </a:r>
            <a:r>
              <a:rPr lang="es-ES" dirty="0" err="1">
                <a:effectLst/>
                <a:ea typeface="Times New Roman" panose="02020603050405020304" pitchFamily="18" charset="0"/>
              </a:rPr>
              <a:t>ficcionalizadas</a:t>
            </a:r>
            <a:r>
              <a:rPr lang="es-ES" dirty="0">
                <a:effectLst/>
                <a:ea typeface="Times New Roman" panose="02020603050405020304" pitchFamily="18" charset="0"/>
              </a:rPr>
              <a:t>, puestas en un grado de tensión. Y a menudo se encuentran resoluciones también teóricas, que no estaban previstas y que quizás en la escritura, más limpia, de un ensayo, no hubiesen tenido el mismo efecto. Esto, por supuesto, separándonos de lo que es la novela de tesis. Cuando uno se opone a la novela de tesis se opone a la idea de que hay algo previo a la escritura, una especie de contenido anterior que la escritura no haría sino reproducir. Yo me refiero al tipo de material que va surgiendo en el propio relato y el criterio para mí ha sido no excluir. </a:t>
            </a:r>
            <a:r>
              <a:rPr lang="es-ES" b="1" dirty="0">
                <a:effectLst/>
                <a:ea typeface="Times New Roman" panose="02020603050405020304" pitchFamily="18" charset="0"/>
              </a:rPr>
              <a:t>Porque yo concibo la novela, o más bien, la ficción, como un tipo de trabajo particular con la lengua, que supone la posibilidad de elaborar los materiales más variados. Me parece que todo se puede </a:t>
            </a:r>
            <a:r>
              <a:rPr lang="es-ES" b="1" dirty="0" err="1">
                <a:effectLst/>
                <a:ea typeface="Times New Roman" panose="02020603050405020304" pitchFamily="18" charset="0"/>
              </a:rPr>
              <a:t>ficcionalizar</a:t>
            </a:r>
            <a:r>
              <a:rPr lang="es-ES" b="1" dirty="0">
                <a:effectLst/>
                <a:ea typeface="Times New Roman" panose="02020603050405020304" pitchFamily="18" charset="0"/>
              </a:rPr>
              <a:t>: historias de amor, teorías, batallas, silogismos....No es un problema que dependa de los contenidos sino del tipo de tratamiento.</a:t>
            </a:r>
            <a:r>
              <a:rPr lang="es-ES" dirty="0">
                <a:effectLst/>
                <a:ea typeface="Times New Roman" panose="02020603050405020304" pitchFamily="18" charset="0"/>
              </a:rPr>
              <a:t> Esa ha sido mi experiencia.</a:t>
            </a:r>
            <a:r>
              <a:rPr lang="es-ES" sz="1800" dirty="0">
                <a:effectLst/>
                <a:latin typeface="Arial" panose="020B0604020202020204" pitchFamily="34" charset="0"/>
                <a:ea typeface="Times New Roman" panose="02020603050405020304" pitchFamily="18" charset="0"/>
              </a:rPr>
              <a:t> </a:t>
            </a:r>
          </a:p>
          <a:p>
            <a:pPr algn="r">
              <a:spcBef>
                <a:spcPts val="0"/>
              </a:spcBef>
            </a:pPr>
            <a:endParaRPr lang="es-ES" sz="1800" dirty="0">
              <a:effectLst/>
              <a:latin typeface="Arial" panose="020B0604020202020204" pitchFamily="34" charset="0"/>
              <a:ea typeface="Times New Roman" panose="02020603050405020304" pitchFamily="18" charset="0"/>
            </a:endParaRPr>
          </a:p>
          <a:p>
            <a:pPr algn="r">
              <a:spcBef>
                <a:spcPts val="0"/>
              </a:spcBef>
            </a:pPr>
            <a:endParaRPr lang="es-ES" sz="1800" dirty="0">
              <a:latin typeface="Arial" panose="020B0604020202020204" pitchFamily="34" charset="0"/>
              <a:ea typeface="Times New Roman" panose="02020603050405020304" pitchFamily="18" charset="0"/>
            </a:endParaRPr>
          </a:p>
          <a:p>
            <a:pPr algn="r">
              <a:spcBef>
                <a:spcPts val="0"/>
              </a:spcBef>
            </a:pPr>
            <a:r>
              <a:rPr lang="es-ES" sz="1800" dirty="0">
                <a:effectLst/>
                <a:latin typeface="Arial" panose="020B0604020202020204" pitchFamily="34" charset="0"/>
                <a:ea typeface="Times New Roman" panose="02020603050405020304" pitchFamily="18" charset="0"/>
              </a:rPr>
              <a:t>(</a:t>
            </a:r>
            <a:r>
              <a:rPr lang="es-ES" sz="1800" i="1" dirty="0">
                <a:effectLst/>
                <a:latin typeface="Arial" panose="020B0604020202020204" pitchFamily="34" charset="0"/>
                <a:ea typeface="Times New Roman" panose="02020603050405020304" pitchFamily="18" charset="0"/>
              </a:rPr>
              <a:t>Diálogos</a:t>
            </a:r>
            <a:r>
              <a:rPr lang="es-ES" sz="1800" dirty="0">
                <a:effectLst/>
                <a:latin typeface="Arial" panose="020B0604020202020204" pitchFamily="34" charset="0"/>
                <a:ea typeface="Times New Roman" panose="02020603050405020304" pitchFamily="18" charset="0"/>
              </a:rPr>
              <a:t>, Univ. Nacional del Litoral, Santa Fe, 1995, p.14-15).</a:t>
            </a:r>
            <a:endParaRPr lang="pt-BR" sz="1800" dirty="0">
              <a:effectLst/>
              <a:latin typeface="Times New Roman" panose="02020603050405020304" pitchFamily="18" charset="0"/>
              <a:ea typeface="Times New Roman" panose="02020603050405020304" pitchFamily="18" charset="0"/>
            </a:endParaRPr>
          </a:p>
          <a:p>
            <a:pPr algn="just"/>
            <a:r>
              <a:rPr lang="pt-BR" dirty="0"/>
              <a:t>    </a:t>
            </a:r>
          </a:p>
        </p:txBody>
      </p:sp>
    </p:spTree>
    <p:extLst>
      <p:ext uri="{BB962C8B-B14F-4D97-AF65-F5344CB8AC3E}">
        <p14:creationId xmlns:p14="http://schemas.microsoft.com/office/powerpoint/2010/main" val="38656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920830FC-1D16-FF05-4EB0-1B79D438CFC5}"/>
              </a:ext>
            </a:extLst>
          </p:cNvPr>
          <p:cNvSpPr>
            <a:spLocks noGrp="1"/>
          </p:cNvSpPr>
          <p:nvPr>
            <p:ph type="subTitle" idx="1"/>
          </p:nvPr>
        </p:nvSpPr>
        <p:spPr>
          <a:xfrm>
            <a:off x="403413" y="457199"/>
            <a:ext cx="11389658" cy="6078071"/>
          </a:xfrm>
          <a:solidFill>
            <a:schemeClr val="accent2">
              <a:lumMod val="60000"/>
              <a:lumOff val="40000"/>
            </a:schemeClr>
          </a:solidFill>
          <a:ln w="76200">
            <a:solidFill>
              <a:schemeClr val="accent2">
                <a:lumMod val="75000"/>
              </a:schemeClr>
            </a:solidFill>
          </a:ln>
        </p:spPr>
        <p:style>
          <a:lnRef idx="1">
            <a:schemeClr val="accent2"/>
          </a:lnRef>
          <a:fillRef idx="2">
            <a:schemeClr val="accent2"/>
          </a:fillRef>
          <a:effectRef idx="1">
            <a:schemeClr val="accent2"/>
          </a:effectRef>
          <a:fontRef idx="minor">
            <a:schemeClr val="dk1"/>
          </a:fontRef>
        </p:style>
        <p:txBody>
          <a:bodyPr>
            <a:normAutofit/>
          </a:bodyPr>
          <a:lstStyle/>
          <a:p>
            <a:pPr algn="just">
              <a:spcBef>
                <a:spcPts val="0"/>
              </a:spcBef>
            </a:pPr>
            <a:r>
              <a:rPr lang="pt-BR" dirty="0"/>
              <a:t> </a:t>
            </a:r>
          </a:p>
          <a:p>
            <a:pPr marL="457200" indent="-457200" algn="just">
              <a:buAutoNum type="arabicPeriod"/>
            </a:pPr>
            <a:r>
              <a:rPr lang="pt-BR" dirty="0"/>
              <a:t>Un </a:t>
            </a:r>
            <a:r>
              <a:rPr lang="pt-BR" dirty="0" err="1"/>
              <a:t>cuento</a:t>
            </a:r>
            <a:r>
              <a:rPr lang="pt-BR" dirty="0"/>
              <a:t> </a:t>
            </a:r>
            <a:r>
              <a:rPr lang="pt-BR" dirty="0" err="1"/>
              <a:t>siempre</a:t>
            </a:r>
            <a:r>
              <a:rPr lang="pt-BR" dirty="0"/>
              <a:t> </a:t>
            </a:r>
            <a:r>
              <a:rPr lang="pt-BR" dirty="0" err="1"/>
              <a:t>cuenta</a:t>
            </a:r>
            <a:r>
              <a:rPr lang="pt-BR" dirty="0"/>
              <a:t> dos historias, una </a:t>
            </a:r>
            <a:r>
              <a:rPr lang="pt-BR" dirty="0" err="1"/>
              <a:t>visible</a:t>
            </a:r>
            <a:r>
              <a:rPr lang="pt-BR" dirty="0"/>
              <a:t> y una secreta</a:t>
            </a:r>
          </a:p>
          <a:p>
            <a:pPr marL="457200" indent="-457200" algn="just">
              <a:buAutoNum type="arabicPeriod"/>
            </a:pPr>
            <a:r>
              <a:rPr lang="pt-BR" dirty="0"/>
              <a:t>La historia secreta es </a:t>
            </a:r>
            <a:r>
              <a:rPr lang="pt-BR" dirty="0" err="1"/>
              <a:t>la</a:t>
            </a:r>
            <a:r>
              <a:rPr lang="pt-BR" dirty="0"/>
              <a:t> clave de </a:t>
            </a:r>
            <a:r>
              <a:rPr lang="pt-BR" dirty="0" err="1"/>
              <a:t>la</a:t>
            </a:r>
            <a:r>
              <a:rPr lang="pt-BR" dirty="0"/>
              <a:t> forma </a:t>
            </a:r>
            <a:r>
              <a:rPr lang="pt-BR" dirty="0" err="1"/>
              <a:t>del</a:t>
            </a:r>
            <a:r>
              <a:rPr lang="pt-BR" dirty="0"/>
              <a:t> </a:t>
            </a:r>
            <a:r>
              <a:rPr lang="pt-BR" dirty="0" err="1"/>
              <a:t>cuento</a:t>
            </a:r>
            <a:r>
              <a:rPr lang="pt-BR" dirty="0"/>
              <a:t>: </a:t>
            </a:r>
            <a:r>
              <a:rPr lang="pt-BR" dirty="0" err="1"/>
              <a:t>lo</a:t>
            </a:r>
            <a:r>
              <a:rPr lang="pt-BR" dirty="0"/>
              <a:t> más importante nunca </a:t>
            </a:r>
            <a:r>
              <a:rPr lang="pt-BR" dirty="0" err="1"/>
              <a:t>debe</a:t>
            </a:r>
            <a:r>
              <a:rPr lang="pt-BR" dirty="0"/>
              <a:t> ser enunciado    </a:t>
            </a:r>
          </a:p>
          <a:p>
            <a:pPr marL="457200" indent="-457200" algn="just">
              <a:buAutoNum type="arabicPeriod"/>
            </a:pPr>
            <a:r>
              <a:rPr lang="pt-BR" dirty="0"/>
              <a:t>El final </a:t>
            </a:r>
            <a:r>
              <a:rPr lang="pt-BR" dirty="0" err="1"/>
              <a:t>del</a:t>
            </a:r>
            <a:r>
              <a:rPr lang="pt-BR" dirty="0"/>
              <a:t> relato revela </a:t>
            </a:r>
            <a:r>
              <a:rPr lang="pt-BR" dirty="0" err="1"/>
              <a:t>un</a:t>
            </a:r>
            <a:r>
              <a:rPr lang="pt-BR" dirty="0"/>
              <a:t> sentido secreto que </a:t>
            </a:r>
            <a:r>
              <a:rPr lang="pt-BR" dirty="0" err="1"/>
              <a:t>estaba</a:t>
            </a:r>
            <a:r>
              <a:rPr lang="pt-BR" dirty="0"/>
              <a:t> cifrado y como ausente em </a:t>
            </a:r>
            <a:r>
              <a:rPr lang="pt-BR" dirty="0" err="1"/>
              <a:t>la</a:t>
            </a:r>
            <a:r>
              <a:rPr lang="pt-BR" dirty="0"/>
              <a:t> </a:t>
            </a:r>
            <a:r>
              <a:rPr lang="pt-BR" dirty="0" err="1"/>
              <a:t>sucesión</a:t>
            </a:r>
            <a:r>
              <a:rPr lang="pt-BR" dirty="0"/>
              <a:t> clara de </a:t>
            </a:r>
            <a:r>
              <a:rPr lang="pt-BR" dirty="0" err="1"/>
              <a:t>los</a:t>
            </a:r>
            <a:r>
              <a:rPr lang="pt-BR" dirty="0"/>
              <a:t> acontecimentos.</a:t>
            </a:r>
          </a:p>
          <a:p>
            <a:pPr marL="457200" indent="-457200" algn="just">
              <a:buAutoNum type="arabicPeriod"/>
            </a:pPr>
            <a:endParaRPr lang="pt-BR" dirty="0"/>
          </a:p>
          <a:p>
            <a:pPr algn="just"/>
            <a:r>
              <a:rPr lang="pt-BR" dirty="0">
                <a:effectLst/>
                <a:ea typeface="Times New Roman" panose="02020603050405020304" pitchFamily="18" charset="0"/>
              </a:rPr>
              <a:t>“El </a:t>
            </a:r>
            <a:r>
              <a:rPr lang="pt-BR" dirty="0" err="1">
                <a:effectLst/>
                <a:ea typeface="Times New Roman" panose="02020603050405020304" pitchFamily="18" charset="0"/>
              </a:rPr>
              <a:t>cuento</a:t>
            </a:r>
            <a:r>
              <a:rPr lang="pt-BR" dirty="0">
                <a:effectLst/>
                <a:ea typeface="Times New Roman" panose="02020603050405020304" pitchFamily="18" charset="0"/>
              </a:rPr>
              <a:t> se </a:t>
            </a:r>
            <a:r>
              <a:rPr lang="pt-BR" dirty="0" err="1">
                <a:effectLst/>
                <a:ea typeface="Times New Roman" panose="02020603050405020304" pitchFamily="18" charset="0"/>
              </a:rPr>
              <a:t>construye</a:t>
            </a:r>
            <a:r>
              <a:rPr lang="pt-BR" dirty="0">
                <a:effectLst/>
                <a:ea typeface="Times New Roman" panose="02020603050405020304" pitchFamily="18" charset="0"/>
              </a:rPr>
              <a:t> para </a:t>
            </a:r>
            <a:r>
              <a:rPr lang="pt-BR" dirty="0" err="1">
                <a:effectLst/>
                <a:ea typeface="Times New Roman" panose="02020603050405020304" pitchFamily="18" charset="0"/>
              </a:rPr>
              <a:t>hacer</a:t>
            </a:r>
            <a:r>
              <a:rPr lang="pt-BR" dirty="0">
                <a:effectLst/>
                <a:ea typeface="Times New Roman" panose="02020603050405020304" pitchFamily="18" charset="0"/>
              </a:rPr>
              <a:t> aparecer artificialmente algo que estava oculto. </a:t>
            </a:r>
            <a:r>
              <a:rPr lang="es-ES" dirty="0">
                <a:effectLst/>
                <a:ea typeface="Times New Roman" panose="02020603050405020304" pitchFamily="18" charset="0"/>
              </a:rPr>
              <a:t>Reproduce la busca siempre renovada de una experiencia única que nos permita ver, bajo la superficie opaca de la vida, una verdad </a:t>
            </a:r>
            <a:r>
              <a:rPr lang="es-ES" dirty="0" err="1">
                <a:effectLst/>
                <a:ea typeface="Times New Roman" panose="02020603050405020304" pitchFamily="18" charset="0"/>
              </a:rPr>
              <a:t>secreta.”La</a:t>
            </a:r>
            <a:r>
              <a:rPr lang="es-ES" dirty="0">
                <a:effectLst/>
                <a:ea typeface="Times New Roman" panose="02020603050405020304" pitchFamily="18" charset="0"/>
              </a:rPr>
              <a:t> visión instantánea que nos hace descubrir lo desconocido, no en una lejana </a:t>
            </a:r>
            <a:r>
              <a:rPr lang="es-ES" dirty="0" err="1">
                <a:effectLst/>
                <a:ea typeface="Times New Roman" panose="02020603050405020304" pitchFamily="18" charset="0"/>
              </a:rPr>
              <a:t>terra</a:t>
            </a:r>
            <a:r>
              <a:rPr lang="es-ES" dirty="0">
                <a:effectLst/>
                <a:ea typeface="Times New Roman" panose="02020603050405020304" pitchFamily="18" charset="0"/>
              </a:rPr>
              <a:t> incógnita, sino en el corazón mismo de lo inmediato”, decía Rimbaud.”</a:t>
            </a:r>
          </a:p>
          <a:p>
            <a:pPr algn="just"/>
            <a:endParaRPr lang="es-ES" dirty="0">
              <a:latin typeface="Arial" panose="020B0604020202020204" pitchFamily="34" charset="0"/>
              <a:ea typeface="Times New Roman" panose="02020603050405020304" pitchFamily="18" charset="0"/>
            </a:endParaRPr>
          </a:p>
          <a:p>
            <a:pPr algn="r"/>
            <a:r>
              <a:rPr lang="es-ES" dirty="0">
                <a:effectLst/>
                <a:ea typeface="Times New Roman" panose="02020603050405020304" pitchFamily="18" charset="0"/>
              </a:rPr>
              <a:t>Piglia, </a:t>
            </a:r>
            <a:r>
              <a:rPr lang="es-ES" i="1" dirty="0">
                <a:effectLst/>
                <a:ea typeface="Times New Roman" panose="02020603050405020304" pitchFamily="18" charset="0"/>
              </a:rPr>
              <a:t>Formas breves, </a:t>
            </a:r>
            <a:r>
              <a:rPr lang="es-ES" dirty="0">
                <a:effectLst/>
                <a:ea typeface="Times New Roman" panose="02020603050405020304" pitchFamily="18" charset="0"/>
              </a:rPr>
              <a:t>2000</a:t>
            </a:r>
            <a:endParaRPr lang="pt-BR" dirty="0">
              <a:effectLst/>
              <a:ea typeface="Times New Roman" panose="02020603050405020304" pitchFamily="18" charset="0"/>
            </a:endParaRPr>
          </a:p>
          <a:p>
            <a:pPr algn="just"/>
            <a:endParaRPr lang="pt-BR" dirty="0"/>
          </a:p>
        </p:txBody>
      </p:sp>
    </p:spTree>
    <p:extLst>
      <p:ext uri="{BB962C8B-B14F-4D97-AF65-F5344CB8AC3E}">
        <p14:creationId xmlns:p14="http://schemas.microsoft.com/office/powerpoint/2010/main" val="307774881"/>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579</Words>
  <Application>Microsoft Office PowerPoint</Application>
  <PresentationFormat>Widescreen</PresentationFormat>
  <Paragraphs>29</Paragraphs>
  <Slides>3</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3</vt:i4>
      </vt:variant>
    </vt:vector>
  </HeadingPairs>
  <TitlesOfParts>
    <vt:vector size="8" baseType="lpstr">
      <vt:lpstr>Arial</vt:lpstr>
      <vt:lpstr>Calibri</vt:lpstr>
      <vt:lpstr>Calibri Light</vt:lpstr>
      <vt:lpstr>Times New Roman</vt:lpstr>
      <vt:lpstr>Tema do Office</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Ana Cecília</dc:creator>
  <cp:lastModifiedBy>Ana Cecília</cp:lastModifiedBy>
  <cp:revision>3</cp:revision>
  <dcterms:created xsi:type="dcterms:W3CDTF">2023-05-08T14:08:03Z</dcterms:created>
  <dcterms:modified xsi:type="dcterms:W3CDTF">2023-05-08T15:08:29Z</dcterms:modified>
</cp:coreProperties>
</file>