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DE2E1C-1B08-E3F6-7504-34C8C9FFE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AE94630-F860-7A3C-D665-BB2AEB1A0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3F84DF-DDAE-F6C8-1FEE-C375B916D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E5F8-758F-4E77-9921-405FB46FE4D3}" type="datetimeFigureOut">
              <a:rPr lang="pt-BR" smtClean="0"/>
              <a:t>16/05/2023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99B8F3F-D314-3E9A-22F8-03EB014BC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BAF5A30-DE9F-A6AE-7E40-B844058BB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71A1F-3EC9-44A5-9D12-76A03AA1F8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7839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E40646-08D0-579D-6D46-8413A51B0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332E57D-CB7B-550B-0E67-15403C2EE0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CFCB6C5-62E0-61E1-A970-EDFBB7AAB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E5F8-758F-4E77-9921-405FB46FE4D3}" type="datetimeFigureOut">
              <a:rPr lang="pt-BR" smtClean="0"/>
              <a:t>16/05/2023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5269DCA-5715-9DF2-6F9A-6A55E6E0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F03E5D-BE32-89AC-1B04-CBB18211A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71A1F-3EC9-44A5-9D12-76A03AA1F8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0106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C439603-A4EB-4EA9-2913-E957F85AED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EDD6577-BA41-FD8B-54A0-B28018B52E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98CDD-28A6-537B-AFE2-2327F084B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E5F8-758F-4E77-9921-405FB46FE4D3}" type="datetimeFigureOut">
              <a:rPr lang="pt-BR" smtClean="0"/>
              <a:t>16/05/2023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88D1C03-03AA-449D-0824-313C0BCC5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7DA2A29-7D0E-5CE1-9BD1-6D497F29B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71A1F-3EC9-44A5-9D12-76A03AA1F8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1896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A7779E-7107-7830-9820-77DD8B4A6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AA7A1D2-AA3A-4D65-C641-6112A1143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1B345C1-7A8F-8E7F-462F-46BD36DF3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E5F8-758F-4E77-9921-405FB46FE4D3}" type="datetimeFigureOut">
              <a:rPr lang="pt-BR" smtClean="0"/>
              <a:t>16/05/2023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3DF0507-0FDF-5605-0BA0-A32277F3E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F4F1C1-F001-E501-DF2E-DA99E3A63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71A1F-3EC9-44A5-9D12-76A03AA1F8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274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530CE8-4FA1-1DF9-DF9E-A8D113051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0B77F77-77F9-6058-B372-1F102D587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8729783-4A8E-B7F0-3C65-72013C641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E5F8-758F-4E77-9921-405FB46FE4D3}" type="datetimeFigureOut">
              <a:rPr lang="pt-BR" smtClean="0"/>
              <a:t>16/05/2023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C0A81C5-FAFB-2FAF-16EB-B2A6D7CB6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1375790-2A96-296E-C0E3-98D5A6250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71A1F-3EC9-44A5-9D12-76A03AA1F8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3192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9B1F27-26D7-C593-414D-3D3DCB044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35594C6-CBF9-11E0-881D-7F03A16E75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C31E5AF-20D8-F1B8-9893-0C01DA564F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5431C34-1204-3F05-B73B-60D0754FC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E5F8-758F-4E77-9921-405FB46FE4D3}" type="datetimeFigureOut">
              <a:rPr lang="pt-BR" smtClean="0"/>
              <a:t>16/05/2023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81B8D50-539F-C1D5-A59F-15590EBB6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55837F9-44B9-4F2D-7B31-08800CE25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71A1F-3EC9-44A5-9D12-76A03AA1F8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2655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8FCE1-766A-8DD9-C2ED-FEBB5A8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3AFC8A2-3E34-C90B-0AB6-A38A60AC27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0263903-76FE-194C-A9A9-08020F4D14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D36A328-8601-C149-80BC-F8AE86CECE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D21A713-42FB-341B-5C54-B8F4C72AFD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8C9754A-EB2C-C509-FDC2-340B3CB22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E5F8-758F-4E77-9921-405FB46FE4D3}" type="datetimeFigureOut">
              <a:rPr lang="pt-BR" smtClean="0"/>
              <a:t>16/05/2023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853AEE1-DA6D-4516-0047-6AA772182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403932F-C2E8-4674-DFD9-053DA2C5B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71A1F-3EC9-44A5-9D12-76A03AA1F8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5518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821696-A081-2B0E-E011-92DC1E96F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83C0E88-1E02-5839-5BE5-5878A85B7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E5F8-758F-4E77-9921-405FB46FE4D3}" type="datetimeFigureOut">
              <a:rPr lang="pt-BR" smtClean="0"/>
              <a:t>16/05/2023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B5B2E97-57A6-537D-0B4D-9F0A715FF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C32E937-1E4C-3EAE-52F4-107BBC9BE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71A1F-3EC9-44A5-9D12-76A03AA1F8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0447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9D840D2-6168-A81A-D377-2C7A4AC0C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E5F8-758F-4E77-9921-405FB46FE4D3}" type="datetimeFigureOut">
              <a:rPr lang="pt-BR" smtClean="0"/>
              <a:t>16/05/2023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9E4536B-D7B4-289E-4E3F-1653053F0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AFB572-0EA9-9FAA-4CEC-A6905E075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71A1F-3EC9-44A5-9D12-76A03AA1F8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7472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210B7C-8087-E8A0-6F30-A3E1F9DAA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32D2DF-21BE-A120-27BE-656801CF5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6365777-E77D-6A5E-41E1-637289EF80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0647027-BB20-4DD7-2400-E082B9F90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E5F8-758F-4E77-9921-405FB46FE4D3}" type="datetimeFigureOut">
              <a:rPr lang="pt-BR" smtClean="0"/>
              <a:t>16/05/2023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11E9990-7CE1-AA84-4250-7FB4E8A6F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7ADCC08-3C38-ACF9-D3AF-CFEAD1415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71A1F-3EC9-44A5-9D12-76A03AA1F8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9282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03CBBC-DE06-1881-8A6A-0A50CA83D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2CD56FE-8CF8-B143-7F36-5AD27B370A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1050E4A-F9ED-FCE9-94B1-E9CE5D6DF0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E95D14A-144A-04D1-E21F-FB47F0377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E5F8-758F-4E77-9921-405FB46FE4D3}" type="datetimeFigureOut">
              <a:rPr lang="pt-BR" smtClean="0"/>
              <a:t>16/05/2023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A77A432-672A-9B2A-17E1-7D76E8C10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22CF1BB-7DAD-2936-CB1D-4AFABCB86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71A1F-3EC9-44A5-9D12-76A03AA1F8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783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EF89971-59B8-A38C-79F1-3A1AAFB11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82FBF57-9226-1A42-75B7-5A747D28E0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C30A375-0705-11B2-8673-A876AA9352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2E5F8-758F-4E77-9921-405FB46FE4D3}" type="datetimeFigureOut">
              <a:rPr lang="pt-BR" smtClean="0"/>
              <a:t>16/05/2023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B83F632-312C-F5A0-17EA-EF428A9E7B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9D07992-2244-0408-4CF2-C38E177142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71A1F-3EC9-44A5-9D12-76A03AA1F8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1210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FDB71995-8AA4-6802-BE5B-1A4C0E7CE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6518" y="389965"/>
            <a:ext cx="11362764" cy="6239435"/>
          </a:xfrm>
          <a:solidFill>
            <a:srgbClr val="FFCCFF"/>
          </a:solidFill>
          <a:ln w="76200"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dirty="0"/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dirty="0"/>
              <a:t>Michel de Montaigne – </a:t>
            </a:r>
            <a:r>
              <a:rPr lang="pt-BR" i="1" dirty="0" err="1"/>
              <a:t>Essais</a:t>
            </a:r>
            <a:r>
              <a:rPr lang="pt-BR" i="1" dirty="0"/>
              <a:t> </a:t>
            </a:r>
            <a:r>
              <a:rPr lang="pt-BR" dirty="0"/>
              <a:t>(1580):</a:t>
            </a:r>
            <a:r>
              <a:rPr lang="pt-BR" dirty="0" err="1"/>
              <a:t>exagium</a:t>
            </a:r>
            <a:r>
              <a:rPr lang="pt-BR" dirty="0"/>
              <a:t>: </a:t>
            </a:r>
            <a:r>
              <a:rPr lang="pt-BR" dirty="0" err="1"/>
              <a:t>balanza</a:t>
            </a:r>
            <a:r>
              <a:rPr lang="pt-BR" dirty="0"/>
              <a:t>; </a:t>
            </a:r>
            <a:r>
              <a:rPr lang="pt-BR" dirty="0" err="1"/>
              <a:t>exagiare</a:t>
            </a:r>
            <a:r>
              <a:rPr lang="pt-BR" dirty="0"/>
              <a:t>: pesar; </a:t>
            </a:r>
            <a:r>
              <a:rPr lang="pt-BR" dirty="0" err="1"/>
              <a:t>examen</a:t>
            </a:r>
            <a:r>
              <a:rPr lang="pt-BR" dirty="0"/>
              <a:t>: </a:t>
            </a:r>
            <a:r>
              <a:rPr lang="pt-BR" dirty="0" err="1"/>
              <a:t>acto</a:t>
            </a:r>
            <a:r>
              <a:rPr lang="pt-BR" dirty="0"/>
              <a:t> de pesar, enjambre; </a:t>
            </a:r>
            <a:r>
              <a:rPr lang="pt-BR" dirty="0" err="1"/>
              <a:t>essayer</a:t>
            </a:r>
            <a:r>
              <a:rPr lang="pt-BR" dirty="0"/>
              <a:t>: </a:t>
            </a:r>
            <a:r>
              <a:rPr lang="pt-BR" dirty="0" err="1"/>
              <a:t>probar</a:t>
            </a:r>
            <a:r>
              <a:rPr lang="pt-BR" dirty="0"/>
              <a:t>, experimentar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dirty="0"/>
              <a:t>Francis Bacon – </a:t>
            </a:r>
            <a:r>
              <a:rPr lang="pt-BR" i="1" dirty="0" err="1"/>
              <a:t>Essays</a:t>
            </a:r>
            <a:r>
              <a:rPr lang="pt-BR" dirty="0"/>
              <a:t> (1597)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dirty="0"/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dirty="0"/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dirty="0"/>
              <a:t>G. </a:t>
            </a:r>
            <a:r>
              <a:rPr lang="pt-BR" dirty="0" err="1"/>
              <a:t>Lúkacs</a:t>
            </a:r>
            <a:r>
              <a:rPr lang="pt-BR" dirty="0"/>
              <a:t>. A propósito de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esencia</a:t>
            </a:r>
            <a:r>
              <a:rPr lang="pt-BR" dirty="0"/>
              <a:t> y de </a:t>
            </a:r>
            <a:r>
              <a:rPr lang="pt-BR" dirty="0" err="1"/>
              <a:t>la</a:t>
            </a:r>
            <a:r>
              <a:rPr lang="pt-BR" dirty="0"/>
              <a:t> forma </a:t>
            </a:r>
            <a:r>
              <a:rPr lang="pt-BR" dirty="0" err="1"/>
              <a:t>del</a:t>
            </a:r>
            <a:r>
              <a:rPr lang="pt-BR" dirty="0"/>
              <a:t> </a:t>
            </a:r>
            <a:r>
              <a:rPr lang="pt-BR" dirty="0" err="1"/>
              <a:t>ensayo</a:t>
            </a:r>
            <a:r>
              <a:rPr lang="pt-BR" dirty="0"/>
              <a:t>. </a:t>
            </a:r>
            <a:r>
              <a:rPr lang="pt-BR" i="1" dirty="0"/>
              <a:t>El alma y </a:t>
            </a:r>
            <a:r>
              <a:rPr lang="pt-BR" i="1" dirty="0" err="1"/>
              <a:t>las</a:t>
            </a:r>
            <a:r>
              <a:rPr lang="pt-BR" i="1" dirty="0"/>
              <a:t> formas </a:t>
            </a:r>
            <a:r>
              <a:rPr lang="pt-BR" dirty="0"/>
              <a:t>(1910)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dirty="0"/>
              <a:t>T. Adorno – El </a:t>
            </a:r>
            <a:r>
              <a:rPr lang="pt-BR" dirty="0" err="1"/>
              <a:t>ensayo</a:t>
            </a:r>
            <a:r>
              <a:rPr lang="pt-BR" dirty="0"/>
              <a:t> como forma  (1957)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dirty="0"/>
              <a:t>J. </a:t>
            </a:r>
            <a:r>
              <a:rPr lang="pt-BR" dirty="0" err="1"/>
              <a:t>Starobinski</a:t>
            </a:r>
            <a:r>
              <a:rPr lang="pt-BR" dirty="0"/>
              <a:t> – Se </a:t>
            </a:r>
            <a:r>
              <a:rPr lang="pt-BR" dirty="0" err="1"/>
              <a:t>puede</a:t>
            </a:r>
            <a:r>
              <a:rPr lang="pt-BR" dirty="0"/>
              <a:t> definir </a:t>
            </a:r>
            <a:r>
              <a:rPr lang="pt-BR" dirty="0" err="1"/>
              <a:t>el</a:t>
            </a:r>
            <a:r>
              <a:rPr lang="pt-BR" dirty="0"/>
              <a:t> </a:t>
            </a:r>
            <a:r>
              <a:rPr lang="pt-BR" dirty="0" err="1"/>
              <a:t>ensayo</a:t>
            </a:r>
            <a:r>
              <a:rPr lang="pt-BR" dirty="0"/>
              <a:t>? (1998)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dirty="0"/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dirty="0"/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dirty="0"/>
              <a:t>C. Aira – El </a:t>
            </a:r>
            <a:r>
              <a:rPr lang="pt-BR" dirty="0" err="1"/>
              <a:t>ensayo</a:t>
            </a:r>
            <a:r>
              <a:rPr lang="pt-BR" dirty="0"/>
              <a:t> y </a:t>
            </a:r>
            <a:r>
              <a:rPr lang="pt-BR" dirty="0" err="1"/>
              <a:t>su</a:t>
            </a:r>
            <a:r>
              <a:rPr lang="pt-BR" dirty="0"/>
              <a:t> tema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dirty="0"/>
              <a:t>B. </a:t>
            </a:r>
            <a:r>
              <a:rPr lang="pt-BR" dirty="0" err="1"/>
              <a:t>Sarlo</a:t>
            </a:r>
            <a:r>
              <a:rPr lang="pt-BR" dirty="0"/>
              <a:t> – Del </a:t>
            </a:r>
            <a:r>
              <a:rPr lang="pt-BR" dirty="0" err="1"/>
              <a:t>otro</a:t>
            </a:r>
            <a:r>
              <a:rPr lang="pt-BR" dirty="0"/>
              <a:t> lado </a:t>
            </a:r>
            <a:r>
              <a:rPr lang="pt-BR" dirty="0" err="1"/>
              <a:t>del</a:t>
            </a:r>
            <a:r>
              <a:rPr lang="pt-BR" dirty="0"/>
              <a:t> horizonte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dirty="0"/>
              <a:t>L. </a:t>
            </a:r>
            <a:r>
              <a:rPr lang="pt-BR" dirty="0" err="1"/>
              <a:t>Weimberg</a:t>
            </a:r>
            <a:r>
              <a:rPr lang="pt-BR" dirty="0"/>
              <a:t> – El </a:t>
            </a:r>
            <a:r>
              <a:rPr lang="pt-BR" dirty="0" err="1"/>
              <a:t>ensayo</a:t>
            </a:r>
            <a:r>
              <a:rPr lang="pt-BR" dirty="0"/>
              <a:t> </a:t>
            </a:r>
            <a:r>
              <a:rPr lang="pt-BR" dirty="0" err="1"/>
              <a:t>latinoamericano</a:t>
            </a:r>
            <a:r>
              <a:rPr lang="pt-BR" dirty="0"/>
              <a:t> entre </a:t>
            </a:r>
            <a:r>
              <a:rPr lang="pt-BR" dirty="0" err="1"/>
              <a:t>la</a:t>
            </a:r>
            <a:r>
              <a:rPr lang="pt-BR" dirty="0"/>
              <a:t> forma de </a:t>
            </a:r>
            <a:r>
              <a:rPr lang="pt-BR" dirty="0" err="1"/>
              <a:t>la</a:t>
            </a:r>
            <a:r>
              <a:rPr lang="pt-BR" dirty="0"/>
              <a:t> moral y </a:t>
            </a:r>
            <a:r>
              <a:rPr lang="pt-BR" dirty="0" err="1"/>
              <a:t>la</a:t>
            </a:r>
            <a:r>
              <a:rPr lang="pt-BR" dirty="0"/>
              <a:t> moral de </a:t>
            </a:r>
            <a:r>
              <a:rPr lang="pt-BR" dirty="0" err="1"/>
              <a:t>la</a:t>
            </a:r>
            <a:r>
              <a:rPr lang="pt-BR" dirty="0"/>
              <a:t> forma</a:t>
            </a:r>
          </a:p>
        </p:txBody>
      </p:sp>
    </p:spTree>
    <p:extLst>
      <p:ext uri="{BB962C8B-B14F-4D97-AF65-F5344CB8AC3E}">
        <p14:creationId xmlns:p14="http://schemas.microsoft.com/office/powerpoint/2010/main" val="3325844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FDB71995-8AA4-6802-BE5B-1A4C0E7CE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6518" y="389965"/>
            <a:ext cx="11362764" cy="6239435"/>
          </a:xfrm>
          <a:solidFill>
            <a:srgbClr val="FFCCFF"/>
          </a:solidFill>
          <a:ln w="76200"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algn="just"/>
            <a:endParaRPr lang="pt-BR" dirty="0"/>
          </a:p>
          <a:p>
            <a:pPr algn="just"/>
            <a:r>
              <a:rPr lang="pt-BR" dirty="0"/>
              <a:t>Rasgos </a:t>
            </a:r>
            <a:r>
              <a:rPr lang="pt-BR" dirty="0" err="1"/>
              <a:t>del</a:t>
            </a:r>
            <a:r>
              <a:rPr lang="pt-BR" dirty="0"/>
              <a:t> </a:t>
            </a:r>
            <a:r>
              <a:rPr lang="pt-BR" dirty="0" err="1"/>
              <a:t>ensayo</a:t>
            </a:r>
            <a:endParaRPr lang="pt-BR" dirty="0"/>
          </a:p>
          <a:p>
            <a:pPr algn="just"/>
            <a:endParaRPr lang="pt-BR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dirty="0" err="1"/>
              <a:t>Enunciación</a:t>
            </a:r>
            <a:r>
              <a:rPr lang="pt-BR" dirty="0"/>
              <a:t> subjetiva (momento inicial y último </a:t>
            </a:r>
            <a:r>
              <a:rPr lang="pt-BR" dirty="0" err="1"/>
              <a:t>del</a:t>
            </a:r>
            <a:r>
              <a:rPr lang="pt-BR" dirty="0"/>
              <a:t> </a:t>
            </a:r>
            <a:r>
              <a:rPr lang="pt-BR" dirty="0" err="1"/>
              <a:t>ensayo</a:t>
            </a:r>
            <a:r>
              <a:rPr lang="pt-BR" dirty="0"/>
              <a:t>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dirty="0"/>
              <a:t>Marcha </a:t>
            </a:r>
            <a:r>
              <a:rPr lang="pt-BR" dirty="0" err="1"/>
              <a:t>asistemática</a:t>
            </a:r>
            <a:r>
              <a:rPr lang="pt-BR" dirty="0"/>
              <a:t> </a:t>
            </a:r>
            <a:r>
              <a:rPr lang="pt-BR" dirty="0" err="1"/>
              <a:t>del</a:t>
            </a:r>
            <a:r>
              <a:rPr lang="pt-BR" dirty="0"/>
              <a:t> discurso: una </a:t>
            </a:r>
            <a:r>
              <a:rPr lang="pt-BR" dirty="0" err="1"/>
              <a:t>puesta</a:t>
            </a:r>
            <a:r>
              <a:rPr lang="pt-BR" dirty="0"/>
              <a:t> </a:t>
            </a: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escena</a:t>
            </a:r>
            <a:r>
              <a:rPr lang="pt-BR" dirty="0"/>
              <a:t> </a:t>
            </a:r>
            <a:r>
              <a:rPr lang="pt-BR" dirty="0" err="1"/>
              <a:t>del</a:t>
            </a:r>
            <a:r>
              <a:rPr lang="pt-BR" dirty="0"/>
              <a:t> pensar em </a:t>
            </a:r>
            <a:r>
              <a:rPr lang="pt-BR" dirty="0" err="1"/>
              <a:t>el</a:t>
            </a:r>
            <a:r>
              <a:rPr lang="pt-BR" dirty="0"/>
              <a:t> </a:t>
            </a:r>
            <a:r>
              <a:rPr lang="pt-BR" dirty="0" err="1"/>
              <a:t>acto</a:t>
            </a:r>
            <a:r>
              <a:rPr lang="pt-BR" dirty="0"/>
              <a:t> de </a:t>
            </a:r>
            <a:r>
              <a:rPr lang="pt-BR" dirty="0" err="1"/>
              <a:t>la</a:t>
            </a:r>
            <a:r>
              <a:rPr lang="pt-BR" dirty="0"/>
              <a:t> escritura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dirty="0"/>
              <a:t>Apertura, </a:t>
            </a:r>
            <a:r>
              <a:rPr lang="pt-BR" dirty="0" err="1"/>
              <a:t>fragmentación</a:t>
            </a:r>
            <a:r>
              <a:rPr lang="pt-BR" dirty="0"/>
              <a:t> y dinamismo conceptual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dirty="0"/>
              <a:t>Perspectiva </a:t>
            </a:r>
            <a:r>
              <a:rPr lang="pt-BR" dirty="0" err="1"/>
              <a:t>imprevisible</a:t>
            </a:r>
            <a:r>
              <a:rPr lang="pt-BR" dirty="0"/>
              <a:t> e inédita sobre objetos prefigurados culturalmente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dirty="0" err="1"/>
              <a:t>Ausencia</a:t>
            </a:r>
            <a:r>
              <a:rPr lang="pt-BR" dirty="0"/>
              <a:t> de certezas categóricas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dirty="0"/>
              <a:t>Gesto </a:t>
            </a:r>
            <a:r>
              <a:rPr lang="pt-BR" dirty="0" err="1"/>
              <a:t>auto-reflexivo</a:t>
            </a:r>
            <a:r>
              <a:rPr lang="pt-BR" dirty="0"/>
              <a:t> de </a:t>
            </a:r>
            <a:r>
              <a:rPr lang="pt-BR" dirty="0" err="1"/>
              <a:t>la</a:t>
            </a:r>
            <a:r>
              <a:rPr lang="pt-BR" dirty="0"/>
              <a:t> escritura (</a:t>
            </a:r>
            <a:r>
              <a:rPr lang="pt-BR" dirty="0" err="1"/>
              <a:t>dimensión</a:t>
            </a:r>
            <a:r>
              <a:rPr lang="pt-BR" dirty="0"/>
              <a:t> crítica </a:t>
            </a:r>
            <a:r>
              <a:rPr lang="pt-BR" dirty="0" err="1"/>
              <a:t>del</a:t>
            </a:r>
            <a:r>
              <a:rPr lang="pt-BR" dirty="0"/>
              <a:t> </a:t>
            </a:r>
            <a:r>
              <a:rPr lang="pt-BR" dirty="0" err="1"/>
              <a:t>ensayo</a:t>
            </a:r>
            <a:r>
              <a:rPr lang="pt-BR" dirty="0"/>
              <a:t>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21855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FDB71995-8AA4-6802-BE5B-1A4C0E7CE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6518" y="389965"/>
            <a:ext cx="11362764" cy="6239435"/>
          </a:xfrm>
          <a:solidFill>
            <a:srgbClr val="FFCCFF"/>
          </a:solidFill>
          <a:ln w="76200"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algn="just"/>
            <a:endParaRPr lang="pt-BR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dirty="0"/>
              <a:t>Hay </a:t>
            </a:r>
            <a:r>
              <a:rPr lang="pt-BR" dirty="0" err="1"/>
              <a:t>ensayo</a:t>
            </a:r>
            <a:r>
              <a:rPr lang="pt-BR" dirty="0"/>
              <a:t> donde se cambia de </a:t>
            </a:r>
            <a:r>
              <a:rPr lang="pt-BR" dirty="0" err="1"/>
              <a:t>dirección</a:t>
            </a:r>
            <a:r>
              <a:rPr lang="pt-BR" dirty="0"/>
              <a:t>, donde se </a:t>
            </a:r>
            <a:r>
              <a:rPr lang="pt-BR" dirty="0" err="1"/>
              <a:t>inventan</a:t>
            </a:r>
            <a:r>
              <a:rPr lang="pt-BR" dirty="0"/>
              <a:t> </a:t>
            </a:r>
            <a:r>
              <a:rPr lang="pt-BR" dirty="0" err="1"/>
              <a:t>atajos</a:t>
            </a:r>
            <a:r>
              <a:rPr lang="pt-BR" dirty="0"/>
              <a:t> o se </a:t>
            </a:r>
            <a:r>
              <a:rPr lang="pt-BR" dirty="0" err="1"/>
              <a:t>dan</a:t>
            </a:r>
            <a:r>
              <a:rPr lang="pt-BR" dirty="0"/>
              <a:t> rodeos. Sobre todo: donde se improvisa </a:t>
            </a: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un</a:t>
            </a:r>
            <a:r>
              <a:rPr lang="pt-BR" dirty="0"/>
              <a:t> sentido musical, </a:t>
            </a:r>
            <a:r>
              <a:rPr lang="pt-BR" dirty="0" err="1"/>
              <a:t>trabajando</a:t>
            </a:r>
            <a:r>
              <a:rPr lang="pt-BR" dirty="0"/>
              <a:t> sobre </a:t>
            </a:r>
            <a:r>
              <a:rPr lang="pt-BR" dirty="0" err="1"/>
              <a:t>un</a:t>
            </a:r>
            <a:r>
              <a:rPr lang="pt-BR" dirty="0"/>
              <a:t> tema hasta </a:t>
            </a:r>
            <a:r>
              <a:rPr lang="pt-BR" dirty="0" err="1"/>
              <a:t>alejarse</a:t>
            </a:r>
            <a:r>
              <a:rPr lang="pt-BR" dirty="0"/>
              <a:t> de </a:t>
            </a:r>
            <a:r>
              <a:rPr lang="pt-BR" dirty="0" err="1"/>
              <a:t>él</a:t>
            </a:r>
            <a:r>
              <a:rPr lang="pt-BR" dirty="0"/>
              <a:t> por completo, dar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impresión</a:t>
            </a:r>
            <a:r>
              <a:rPr lang="pt-BR" dirty="0"/>
              <a:t> de que se </a:t>
            </a:r>
            <a:r>
              <a:rPr lang="pt-BR" dirty="0" err="1"/>
              <a:t>perdió</a:t>
            </a:r>
            <a:r>
              <a:rPr lang="pt-BR" dirty="0"/>
              <a:t>, o encontrar </a:t>
            </a: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ese</a:t>
            </a:r>
            <a:r>
              <a:rPr lang="pt-BR" dirty="0"/>
              <a:t> tema </a:t>
            </a:r>
            <a:r>
              <a:rPr lang="pt-BR" dirty="0" err="1"/>
              <a:t>las</a:t>
            </a:r>
            <a:r>
              <a:rPr lang="pt-BR" dirty="0"/>
              <a:t> notas de </a:t>
            </a:r>
            <a:r>
              <a:rPr lang="pt-BR" dirty="0" err="1"/>
              <a:t>otro</a:t>
            </a:r>
            <a:r>
              <a:rPr lang="pt-BR" dirty="0"/>
              <a:t> </a:t>
            </a: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el</a:t>
            </a:r>
            <a:r>
              <a:rPr lang="pt-BR" dirty="0"/>
              <a:t> </a:t>
            </a:r>
            <a:r>
              <a:rPr lang="pt-BR" dirty="0" err="1"/>
              <a:t>cual</a:t>
            </a:r>
            <a:r>
              <a:rPr lang="pt-BR" dirty="0"/>
              <a:t> no se </a:t>
            </a:r>
            <a:r>
              <a:rPr lang="pt-BR" dirty="0" err="1"/>
              <a:t>haya</a:t>
            </a:r>
            <a:r>
              <a:rPr lang="pt-BR" dirty="0"/>
              <a:t> pensado antes.</a:t>
            </a:r>
          </a:p>
          <a:p>
            <a:pPr algn="r"/>
            <a:r>
              <a:rPr lang="pt-BR" sz="2000" dirty="0"/>
              <a:t>Beatriz </a:t>
            </a:r>
            <a:r>
              <a:rPr lang="pt-BR" sz="2000" dirty="0" err="1"/>
              <a:t>Sarlo</a:t>
            </a:r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dirty="0"/>
              <a:t>El </a:t>
            </a:r>
            <a:r>
              <a:rPr lang="pt-BR" dirty="0" err="1"/>
              <a:t>ensayo</a:t>
            </a:r>
            <a:r>
              <a:rPr lang="pt-BR" dirty="0"/>
              <a:t> es una escritura que al </a:t>
            </a:r>
            <a:r>
              <a:rPr lang="pt-BR" dirty="0" err="1"/>
              <a:t>producir</a:t>
            </a:r>
            <a:r>
              <a:rPr lang="pt-BR" dirty="0"/>
              <a:t> </a:t>
            </a:r>
            <a:r>
              <a:rPr lang="pt-BR" i="1" dirty="0"/>
              <a:t>se </a:t>
            </a:r>
            <a:r>
              <a:rPr lang="pt-BR" i="1" dirty="0" err="1"/>
              <a:t>produce</a:t>
            </a:r>
            <a:r>
              <a:rPr lang="pt-BR" i="1" dirty="0"/>
              <a:t> a </a:t>
            </a:r>
            <a:r>
              <a:rPr lang="pt-BR" i="1" dirty="0" err="1"/>
              <a:t>sí</a:t>
            </a:r>
            <a:r>
              <a:rPr lang="pt-BR" i="1" dirty="0"/>
              <a:t> </a:t>
            </a:r>
            <a:r>
              <a:rPr lang="pt-BR" i="1" dirty="0" err="1"/>
              <a:t>misma</a:t>
            </a:r>
            <a:r>
              <a:rPr lang="pt-BR" i="1" dirty="0"/>
              <a:t>.</a:t>
            </a:r>
          </a:p>
          <a:p>
            <a:pPr algn="r"/>
            <a:r>
              <a:rPr lang="pt-BR" sz="2000" dirty="0" err="1"/>
              <a:t>Gregorio</a:t>
            </a:r>
            <a:r>
              <a:rPr lang="pt-BR" sz="2000" dirty="0"/>
              <a:t> </a:t>
            </a:r>
            <a:r>
              <a:rPr lang="pt-BR" sz="2000" dirty="0" err="1"/>
              <a:t>Kaminsky</a:t>
            </a:r>
            <a:endParaRPr lang="pt-BR" sz="2000" dirty="0"/>
          </a:p>
          <a:p>
            <a:pPr algn="r"/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dirty="0" err="1"/>
              <a:t>Escribir</a:t>
            </a:r>
            <a:r>
              <a:rPr lang="pt-BR" dirty="0"/>
              <a:t> </a:t>
            </a:r>
            <a:r>
              <a:rPr lang="pt-BR" dirty="0" err="1"/>
              <a:t>ensayo</a:t>
            </a:r>
            <a:r>
              <a:rPr lang="pt-BR" dirty="0"/>
              <a:t> es </a:t>
            </a:r>
            <a:r>
              <a:rPr lang="pt-BR" dirty="0" err="1"/>
              <a:t>escribir</a:t>
            </a:r>
            <a:r>
              <a:rPr lang="pt-BR" dirty="0"/>
              <a:t> </a:t>
            </a:r>
            <a:r>
              <a:rPr lang="pt-BR" dirty="0" err="1"/>
              <a:t>lo</a:t>
            </a:r>
            <a:r>
              <a:rPr lang="pt-BR" dirty="0"/>
              <a:t> más próximo de </a:t>
            </a:r>
            <a:r>
              <a:rPr lang="pt-BR" dirty="0" err="1"/>
              <a:t>sí</a:t>
            </a:r>
            <a:r>
              <a:rPr lang="pt-BR" dirty="0"/>
              <a:t> </a:t>
            </a:r>
            <a:r>
              <a:rPr lang="pt-BR" dirty="0" err="1"/>
              <a:t>mismo</a:t>
            </a:r>
            <a:r>
              <a:rPr lang="pt-BR" dirty="0"/>
              <a:t>, como </a:t>
            </a:r>
            <a:r>
              <a:rPr lang="pt-BR" dirty="0" err="1"/>
              <a:t>escribía</a:t>
            </a:r>
            <a:r>
              <a:rPr lang="pt-BR" dirty="0"/>
              <a:t> Montaigne, </a:t>
            </a:r>
            <a:r>
              <a:rPr lang="pt-BR" dirty="0" err="1"/>
              <a:t>lo</a:t>
            </a:r>
            <a:r>
              <a:rPr lang="pt-BR" dirty="0"/>
              <a:t> más cerca </a:t>
            </a:r>
            <a:r>
              <a:rPr lang="pt-BR" dirty="0" err="1"/>
              <a:t>posible</a:t>
            </a:r>
            <a:r>
              <a:rPr lang="pt-BR" dirty="0"/>
              <a:t> de </a:t>
            </a:r>
            <a:r>
              <a:rPr lang="pt-BR" dirty="0" err="1"/>
              <a:t>la</a:t>
            </a:r>
            <a:r>
              <a:rPr lang="pt-BR" dirty="0"/>
              <a:t> vida real, </a:t>
            </a:r>
            <a:r>
              <a:rPr lang="pt-BR" dirty="0" err="1"/>
              <a:t>con</a:t>
            </a:r>
            <a:r>
              <a:rPr lang="pt-BR" dirty="0"/>
              <a:t> sus angustias, sus incertezas, sus más o sus menos, </a:t>
            </a:r>
            <a:r>
              <a:rPr lang="pt-BR" dirty="0" err="1"/>
              <a:t>lo</a:t>
            </a:r>
            <a:r>
              <a:rPr lang="pt-BR" dirty="0"/>
              <a:t> más cerca de </a:t>
            </a:r>
            <a:r>
              <a:rPr lang="pt-BR" dirty="0" err="1"/>
              <a:t>su</a:t>
            </a:r>
            <a:r>
              <a:rPr lang="pt-BR" dirty="0"/>
              <a:t> </a:t>
            </a:r>
            <a:r>
              <a:rPr lang="pt-BR" dirty="0" err="1"/>
              <a:t>esencial</a:t>
            </a:r>
            <a:r>
              <a:rPr lang="pt-BR" dirty="0"/>
              <a:t> </a:t>
            </a:r>
            <a:r>
              <a:rPr lang="pt-BR" dirty="0" err="1"/>
              <a:t>fragilidad</a:t>
            </a:r>
            <a:r>
              <a:rPr lang="pt-BR" dirty="0"/>
              <a:t>, </a:t>
            </a:r>
            <a:r>
              <a:rPr lang="pt-BR" dirty="0" err="1"/>
              <a:t>su</a:t>
            </a:r>
            <a:r>
              <a:rPr lang="pt-BR" dirty="0"/>
              <a:t> </a:t>
            </a:r>
            <a:r>
              <a:rPr lang="pt-BR" dirty="0" err="1"/>
              <a:t>esencial</a:t>
            </a:r>
            <a:r>
              <a:rPr lang="pt-BR" dirty="0"/>
              <a:t> </a:t>
            </a:r>
            <a:r>
              <a:rPr lang="pt-BR" dirty="0" err="1"/>
              <a:t>finitud</a:t>
            </a:r>
            <a:r>
              <a:rPr lang="pt-BR" dirty="0"/>
              <a:t>, </a:t>
            </a:r>
            <a:r>
              <a:rPr lang="pt-BR" dirty="0" err="1"/>
              <a:t>su</a:t>
            </a:r>
            <a:r>
              <a:rPr lang="pt-BR" dirty="0"/>
              <a:t> </a:t>
            </a:r>
            <a:r>
              <a:rPr lang="pt-BR" dirty="0" err="1"/>
              <a:t>esencial</a:t>
            </a:r>
            <a:r>
              <a:rPr lang="pt-BR" dirty="0"/>
              <a:t> y definitiva </a:t>
            </a:r>
            <a:r>
              <a:rPr lang="pt-BR" dirty="0" err="1"/>
              <a:t>improvisación</a:t>
            </a:r>
            <a:r>
              <a:rPr lang="pt-BR" dirty="0"/>
              <a:t>.</a:t>
            </a:r>
          </a:p>
          <a:p>
            <a:pPr algn="r"/>
            <a:r>
              <a:rPr lang="pt-BR" sz="2000" dirty="0"/>
              <a:t>André Comte </a:t>
            </a:r>
            <a:r>
              <a:rPr lang="pt-BR" sz="2000" dirty="0" err="1"/>
              <a:t>Sponville</a:t>
            </a:r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1005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FDB71995-8AA4-6802-BE5B-1A4C0E7CE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6518" y="389965"/>
            <a:ext cx="11362764" cy="6239435"/>
          </a:xfrm>
          <a:solidFill>
            <a:srgbClr val="FFCCFF"/>
          </a:solidFill>
          <a:ln w="76200"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algn="just"/>
            <a:endParaRPr lang="pt-BR" dirty="0"/>
          </a:p>
          <a:p>
            <a:pPr algn="just"/>
            <a:r>
              <a:rPr lang="pt-BR" dirty="0" err="1"/>
              <a:t>Ensayo</a:t>
            </a:r>
            <a:r>
              <a:rPr lang="pt-BR" dirty="0"/>
              <a:t> </a:t>
            </a: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la</a:t>
            </a:r>
            <a:r>
              <a:rPr lang="pt-BR" dirty="0"/>
              <a:t> literatura </a:t>
            </a:r>
            <a:r>
              <a:rPr lang="pt-BR" dirty="0" err="1"/>
              <a:t>hispanoamericana</a:t>
            </a:r>
            <a:endParaRPr lang="pt-BR" dirty="0"/>
          </a:p>
          <a:p>
            <a:pPr algn="just"/>
            <a:endParaRPr lang="pt-BR" dirty="0"/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independencia política y cultural de Hispanoamérica (1810-1820)</a:t>
            </a: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organización institucional de los países (1830-1880)</a:t>
            </a: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fundación de una literatura (1880-1910)</a:t>
            </a: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inserción de lo local en lo cosmopolita (1920-1930)</a:t>
            </a: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definición de una originalidad estética aliada a una identidad cultural (</a:t>
            </a:r>
            <a:r>
              <a:rPr lang="es-AR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1960- 1970</a:t>
            </a:r>
            <a:r>
              <a:rPr lang="es-A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Los cuestionamientos de una definición identitaria de la literatura (1980-2000)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 paradigma cultural y la inserción del continente en la modernidad (1980-2000)</a:t>
            </a: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4041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405</Words>
  <Application>Microsoft Office PowerPoint</Application>
  <PresentationFormat>Widescreen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Cecília</dc:creator>
  <cp:lastModifiedBy>Ana Cecília</cp:lastModifiedBy>
  <cp:revision>3</cp:revision>
  <dcterms:created xsi:type="dcterms:W3CDTF">2023-05-15T21:07:36Z</dcterms:created>
  <dcterms:modified xsi:type="dcterms:W3CDTF">2023-05-16T10:31:33Z</dcterms:modified>
</cp:coreProperties>
</file>